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handoutMasterIdLst>
    <p:handoutMasterId r:id="rId46"/>
  </p:handoutMasterIdLst>
  <p:sldIdLst>
    <p:sldId id="635" r:id="rId3"/>
    <p:sldId id="446" r:id="rId4"/>
    <p:sldId id="562" r:id="rId5"/>
    <p:sldId id="563" r:id="rId6"/>
    <p:sldId id="564" r:id="rId7"/>
    <p:sldId id="565" r:id="rId8"/>
    <p:sldId id="566" r:id="rId9"/>
    <p:sldId id="567" r:id="rId10"/>
    <p:sldId id="568" r:id="rId11"/>
    <p:sldId id="569" r:id="rId12"/>
    <p:sldId id="570" r:id="rId13"/>
    <p:sldId id="571" r:id="rId14"/>
    <p:sldId id="572" r:id="rId15"/>
    <p:sldId id="573" r:id="rId16"/>
    <p:sldId id="553" r:id="rId17"/>
    <p:sldId id="463" r:id="rId18"/>
    <p:sldId id="577" r:id="rId19"/>
    <p:sldId id="579" r:id="rId20"/>
    <p:sldId id="578" r:id="rId21"/>
    <p:sldId id="580" r:id="rId22"/>
    <p:sldId id="574" r:id="rId23"/>
    <p:sldId id="555" r:id="rId24"/>
    <p:sldId id="557" r:id="rId25"/>
    <p:sldId id="575" r:id="rId26"/>
    <p:sldId id="556" r:id="rId27"/>
    <p:sldId id="558" r:id="rId28"/>
    <p:sldId id="581" r:id="rId29"/>
    <p:sldId id="582" r:id="rId30"/>
    <p:sldId id="559" r:id="rId31"/>
    <p:sldId id="576" r:id="rId32"/>
    <p:sldId id="560" r:id="rId33"/>
    <p:sldId id="583" r:id="rId34"/>
    <p:sldId id="585" r:id="rId35"/>
    <p:sldId id="586" r:id="rId36"/>
    <p:sldId id="587" r:id="rId37"/>
    <p:sldId id="584" r:id="rId38"/>
    <p:sldId id="447" r:id="rId39"/>
    <p:sldId id="636" r:id="rId40"/>
    <p:sldId id="637" r:id="rId41"/>
    <p:sldId id="638" r:id="rId42"/>
    <p:sldId id="677" r:id="rId43"/>
    <p:sldId id="640"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404040"/>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53" autoAdjust="0"/>
    <p:restoredTop sz="96429" autoAdjust="0"/>
  </p:normalViewPr>
  <p:slideViewPr>
    <p:cSldViewPr snapToGrid="0" showGuides="1">
      <p:cViewPr varScale="1">
        <p:scale>
          <a:sx n="112" d="100"/>
          <a:sy n="112" d="100"/>
        </p:scale>
        <p:origin x="1200" y="102"/>
      </p:cViewPr>
      <p:guideLst>
        <p:guide orient="horz" pos="4035"/>
        <p:guide orient="horz" pos="1429"/>
        <p:guide orient="horz" pos="665"/>
        <p:guide pos="1909"/>
        <p:guide pos="175"/>
        <p:guide pos="5524"/>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02"/>
        <p:guide pos="217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commentAuthors" Target="commentAuthors.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FAB4FEA-6429-4AD1-987B-A000944ADDFA}" type="doc">
      <dgm:prSet loTypeId="urn:microsoft.com/office/officeart/2005/8/layout/cycle8" loCatId="cycle" qsTypeId="urn:microsoft.com/office/officeart/2005/8/quickstyle/simple1" qsCatId="simple" csTypeId="urn:microsoft.com/office/officeart/2005/8/colors/accent1_2" csCatId="accent1" phldr="1"/>
      <dgm:spPr/>
    </dgm:pt>
    <dgm:pt modelId="{55DF9CDF-7D97-4196-9585-EFFDD632501C}">
      <dgm:prSet phldrT="[文本]" custT="1"/>
      <dgm:spPr/>
      <dgm:t>
        <a:bodyPr/>
        <a:lstStyle/>
        <a:p>
          <a:r>
            <a:rPr lang="zh-CN" altLang="en-US" sz="1600" dirty="0" smtClean="0"/>
            <a:t>争取更多的客户</a:t>
          </a:r>
          <a:endParaRPr lang="zh-CN" altLang="en-US" sz="1600" dirty="0"/>
        </a:p>
      </dgm:t>
    </dgm:pt>
    <dgm:pt modelId="{FA7E1B3F-049E-4467-A574-9A4ADE3E84D6}" cxnId="{87EFCFE3-9DF5-4703-AD4C-DD2EAA6A067F}" type="parTrans">
      <dgm:prSet/>
      <dgm:spPr/>
      <dgm:t>
        <a:bodyPr/>
        <a:lstStyle/>
        <a:p>
          <a:endParaRPr lang="zh-CN" altLang="en-US"/>
        </a:p>
      </dgm:t>
    </dgm:pt>
    <dgm:pt modelId="{5CEA5835-CCFF-4CA3-AD57-291AD2288177}" cxnId="{87EFCFE3-9DF5-4703-AD4C-DD2EAA6A067F}" type="sibTrans">
      <dgm:prSet/>
      <dgm:spPr/>
      <dgm:t>
        <a:bodyPr/>
        <a:lstStyle/>
        <a:p>
          <a:endParaRPr lang="zh-CN" altLang="en-US"/>
        </a:p>
      </dgm:t>
    </dgm:pt>
    <dgm:pt modelId="{46B04333-D8A8-4298-A5E5-61EFB966202D}">
      <dgm:prSet custT="1"/>
      <dgm:spPr/>
      <dgm:t>
        <a:bodyPr/>
        <a:lstStyle/>
        <a:p>
          <a:r>
            <a:rPr lang="zh-CN" altLang="zh-CN" sz="1600" dirty="0" smtClean="0"/>
            <a:t>减少客户流失率</a:t>
          </a:r>
        </a:p>
      </dgm:t>
    </dgm:pt>
    <dgm:pt modelId="{770A2F47-4266-41A4-A2B3-A310AE53882B}" cxnId="{8891E103-6D33-4ACC-A4DD-5C13CD200A0D}" type="parTrans">
      <dgm:prSet/>
      <dgm:spPr/>
      <dgm:t>
        <a:bodyPr/>
        <a:lstStyle/>
        <a:p>
          <a:endParaRPr lang="zh-CN" altLang="en-US"/>
        </a:p>
      </dgm:t>
    </dgm:pt>
    <dgm:pt modelId="{273388A5-7CD5-4EB9-B875-CAFA322329C2}" cxnId="{8891E103-6D33-4ACC-A4DD-5C13CD200A0D}" type="sibTrans">
      <dgm:prSet/>
      <dgm:spPr/>
      <dgm:t>
        <a:bodyPr/>
        <a:lstStyle/>
        <a:p>
          <a:endParaRPr lang="zh-CN" altLang="en-US"/>
        </a:p>
      </dgm:t>
    </dgm:pt>
    <dgm:pt modelId="{4516DF53-F1B7-4A3B-ACAE-36DA44BB3DE9}">
      <dgm:prSet custT="1"/>
      <dgm:spPr/>
      <dgm:t>
        <a:bodyPr/>
        <a:lstStyle/>
        <a:p>
          <a:r>
            <a:rPr lang="zh-CN" altLang="zh-CN" sz="1600" dirty="0" smtClean="0"/>
            <a:t>提高企业的运营效率</a:t>
          </a:r>
        </a:p>
      </dgm:t>
    </dgm:pt>
    <dgm:pt modelId="{222FF018-F084-4C45-ADE9-C790C67CE31A}" cxnId="{6489DFDC-F472-4C88-B865-94BAE9816A38}" type="parTrans">
      <dgm:prSet/>
      <dgm:spPr/>
      <dgm:t>
        <a:bodyPr/>
        <a:lstStyle/>
        <a:p>
          <a:endParaRPr lang="zh-CN" altLang="en-US"/>
        </a:p>
      </dgm:t>
    </dgm:pt>
    <dgm:pt modelId="{E99CE2E8-F703-4AE9-9B63-AFFEFEB855D6}" cxnId="{6489DFDC-F472-4C88-B865-94BAE9816A38}" type="sibTrans">
      <dgm:prSet/>
      <dgm:spPr/>
      <dgm:t>
        <a:bodyPr/>
        <a:lstStyle/>
        <a:p>
          <a:endParaRPr lang="zh-CN" altLang="en-US"/>
        </a:p>
      </dgm:t>
    </dgm:pt>
    <dgm:pt modelId="{9CF31F7B-A8B0-46C6-9AEA-AEE278CAA059}">
      <dgm:prSet custT="1"/>
      <dgm:spPr/>
      <dgm:t>
        <a:bodyPr/>
        <a:lstStyle/>
        <a:p>
          <a:r>
            <a:rPr lang="zh-CN" altLang="zh-CN" sz="1600" dirty="0" smtClean="0"/>
            <a:t>优化服务</a:t>
          </a:r>
        </a:p>
      </dgm:t>
    </dgm:pt>
    <dgm:pt modelId="{6735111D-10B9-4172-A5D3-9150AC135AF3}" cxnId="{DF2A7095-F48A-4E11-8F8A-B83C6830AAB2}" type="parTrans">
      <dgm:prSet/>
      <dgm:spPr/>
      <dgm:t>
        <a:bodyPr/>
        <a:lstStyle/>
        <a:p>
          <a:endParaRPr lang="zh-CN" altLang="en-US"/>
        </a:p>
      </dgm:t>
    </dgm:pt>
    <dgm:pt modelId="{22487362-5A98-47C9-ADF4-12E0AC2BD699}" cxnId="{DF2A7095-F48A-4E11-8F8A-B83C6830AAB2}" type="sibTrans">
      <dgm:prSet/>
      <dgm:spPr/>
      <dgm:t>
        <a:bodyPr/>
        <a:lstStyle/>
        <a:p>
          <a:endParaRPr lang="zh-CN" altLang="en-US"/>
        </a:p>
      </dgm:t>
    </dgm:pt>
    <dgm:pt modelId="{8B4C3BB9-F32A-42FB-8485-CAE1C0FD40DC}">
      <dgm:prSet custT="1"/>
      <dgm:spPr/>
      <dgm:t>
        <a:bodyPr/>
        <a:lstStyle/>
        <a:p>
          <a:r>
            <a:rPr lang="zh-CN" altLang="zh-CN" sz="1600" dirty="0" smtClean="0"/>
            <a:t>精准的市场营销策略制定</a:t>
          </a:r>
          <a:endParaRPr lang="zh-CN" altLang="zh-CN" sz="1600" dirty="0"/>
        </a:p>
      </dgm:t>
    </dgm:pt>
    <dgm:pt modelId="{711D265E-D800-4EEB-9967-7CA01D0F09DE}" cxnId="{6708FFDB-8D36-4FDD-89B4-4F681F4A09BB}" type="parTrans">
      <dgm:prSet/>
      <dgm:spPr/>
      <dgm:t>
        <a:bodyPr/>
        <a:lstStyle/>
        <a:p>
          <a:endParaRPr lang="zh-CN" altLang="en-US"/>
        </a:p>
      </dgm:t>
    </dgm:pt>
    <dgm:pt modelId="{38E7D8C1-0962-4F29-AC89-9EAF4F4C3905}" cxnId="{6708FFDB-8D36-4FDD-89B4-4F681F4A09BB}" type="sibTrans">
      <dgm:prSet/>
      <dgm:spPr/>
      <dgm:t>
        <a:bodyPr/>
        <a:lstStyle/>
        <a:p>
          <a:endParaRPr lang="zh-CN" altLang="en-US"/>
        </a:p>
      </dgm:t>
    </dgm:pt>
    <dgm:pt modelId="{46CFA9FD-D6E6-4A33-B8DA-7C3BB1BDB545}" type="pres">
      <dgm:prSet presAssocID="{CFAB4FEA-6429-4AD1-987B-A000944ADDFA}" presName="compositeShape" presStyleCnt="0">
        <dgm:presLayoutVars>
          <dgm:chMax val="7"/>
          <dgm:dir/>
          <dgm:resizeHandles val="exact"/>
        </dgm:presLayoutVars>
      </dgm:prSet>
      <dgm:spPr/>
    </dgm:pt>
    <dgm:pt modelId="{335D9477-1CFF-4FA6-AD49-89C027EF1861}" type="pres">
      <dgm:prSet presAssocID="{CFAB4FEA-6429-4AD1-987B-A000944ADDFA}" presName="wedge1" presStyleLbl="node1" presStyleIdx="0" presStyleCnt="5"/>
      <dgm:spPr/>
      <dgm:t>
        <a:bodyPr/>
        <a:lstStyle/>
        <a:p>
          <a:endParaRPr lang="zh-CN" altLang="en-US"/>
        </a:p>
      </dgm:t>
    </dgm:pt>
    <dgm:pt modelId="{6E101C6A-3AD5-4A43-BBB7-AD8061264545}" type="pres">
      <dgm:prSet presAssocID="{CFAB4FEA-6429-4AD1-987B-A000944ADDFA}" presName="dummy1a" presStyleCnt="0"/>
      <dgm:spPr/>
    </dgm:pt>
    <dgm:pt modelId="{B86CE868-B3DB-49C9-A67A-07405DA58108}" type="pres">
      <dgm:prSet presAssocID="{CFAB4FEA-6429-4AD1-987B-A000944ADDFA}" presName="dummy1b" presStyleCnt="0"/>
      <dgm:spPr/>
    </dgm:pt>
    <dgm:pt modelId="{D8DC1B2C-65A9-4EEE-95FD-0C946DEFAA3E}" type="pres">
      <dgm:prSet presAssocID="{CFAB4FEA-6429-4AD1-987B-A000944ADDFA}" presName="wedge1Tx" presStyleLbl="node1" presStyleIdx="0" presStyleCnt="5">
        <dgm:presLayoutVars>
          <dgm:chMax val="0"/>
          <dgm:chPref val="0"/>
          <dgm:bulletEnabled val="1"/>
        </dgm:presLayoutVars>
      </dgm:prSet>
      <dgm:spPr/>
      <dgm:t>
        <a:bodyPr/>
        <a:lstStyle/>
        <a:p>
          <a:endParaRPr lang="zh-CN" altLang="en-US"/>
        </a:p>
      </dgm:t>
    </dgm:pt>
    <dgm:pt modelId="{D0EE4B8C-E367-4B5E-82BB-D608E757AFD6}" type="pres">
      <dgm:prSet presAssocID="{CFAB4FEA-6429-4AD1-987B-A000944ADDFA}" presName="wedge2" presStyleLbl="node1" presStyleIdx="1" presStyleCnt="5"/>
      <dgm:spPr/>
      <dgm:t>
        <a:bodyPr/>
        <a:lstStyle/>
        <a:p>
          <a:endParaRPr lang="zh-CN" altLang="en-US"/>
        </a:p>
      </dgm:t>
    </dgm:pt>
    <dgm:pt modelId="{D3F0701D-2804-4190-B0DC-F8CDB3853351}" type="pres">
      <dgm:prSet presAssocID="{CFAB4FEA-6429-4AD1-987B-A000944ADDFA}" presName="dummy2a" presStyleCnt="0"/>
      <dgm:spPr/>
    </dgm:pt>
    <dgm:pt modelId="{0E170ED3-8A6C-4DB4-A52E-C4B724388BDE}" type="pres">
      <dgm:prSet presAssocID="{CFAB4FEA-6429-4AD1-987B-A000944ADDFA}" presName="dummy2b" presStyleCnt="0"/>
      <dgm:spPr/>
    </dgm:pt>
    <dgm:pt modelId="{30855546-4FD7-4E1F-B7A8-1F85448D84F1}" type="pres">
      <dgm:prSet presAssocID="{CFAB4FEA-6429-4AD1-987B-A000944ADDFA}" presName="wedge2Tx" presStyleLbl="node1" presStyleIdx="1" presStyleCnt="5">
        <dgm:presLayoutVars>
          <dgm:chMax val="0"/>
          <dgm:chPref val="0"/>
          <dgm:bulletEnabled val="1"/>
        </dgm:presLayoutVars>
      </dgm:prSet>
      <dgm:spPr/>
      <dgm:t>
        <a:bodyPr/>
        <a:lstStyle/>
        <a:p>
          <a:endParaRPr lang="zh-CN" altLang="en-US"/>
        </a:p>
      </dgm:t>
    </dgm:pt>
    <dgm:pt modelId="{86580C9C-8896-4082-91B8-B0AE34A50362}" type="pres">
      <dgm:prSet presAssocID="{CFAB4FEA-6429-4AD1-987B-A000944ADDFA}" presName="wedge3" presStyleLbl="node1" presStyleIdx="2" presStyleCnt="5"/>
      <dgm:spPr/>
      <dgm:t>
        <a:bodyPr/>
        <a:lstStyle/>
        <a:p>
          <a:endParaRPr lang="zh-CN" altLang="en-US"/>
        </a:p>
      </dgm:t>
    </dgm:pt>
    <dgm:pt modelId="{C9896B2C-6E52-4396-B53B-53586CEDD69E}" type="pres">
      <dgm:prSet presAssocID="{CFAB4FEA-6429-4AD1-987B-A000944ADDFA}" presName="dummy3a" presStyleCnt="0"/>
      <dgm:spPr/>
    </dgm:pt>
    <dgm:pt modelId="{DA72A374-21EA-4797-8178-77B3954CE619}" type="pres">
      <dgm:prSet presAssocID="{CFAB4FEA-6429-4AD1-987B-A000944ADDFA}" presName="dummy3b" presStyleCnt="0"/>
      <dgm:spPr/>
    </dgm:pt>
    <dgm:pt modelId="{CA666E2A-D02B-4F73-B30A-BA31C9E90FEF}" type="pres">
      <dgm:prSet presAssocID="{CFAB4FEA-6429-4AD1-987B-A000944ADDFA}" presName="wedge3Tx" presStyleLbl="node1" presStyleIdx="2" presStyleCnt="5">
        <dgm:presLayoutVars>
          <dgm:chMax val="0"/>
          <dgm:chPref val="0"/>
          <dgm:bulletEnabled val="1"/>
        </dgm:presLayoutVars>
      </dgm:prSet>
      <dgm:spPr/>
      <dgm:t>
        <a:bodyPr/>
        <a:lstStyle/>
        <a:p>
          <a:endParaRPr lang="zh-CN" altLang="en-US"/>
        </a:p>
      </dgm:t>
    </dgm:pt>
    <dgm:pt modelId="{40ECC659-F377-4C32-9E34-A3EA6F3576E9}" type="pres">
      <dgm:prSet presAssocID="{CFAB4FEA-6429-4AD1-987B-A000944ADDFA}" presName="wedge4" presStyleLbl="node1" presStyleIdx="3" presStyleCnt="5"/>
      <dgm:spPr/>
      <dgm:t>
        <a:bodyPr/>
        <a:lstStyle/>
        <a:p>
          <a:endParaRPr lang="zh-CN" altLang="en-US"/>
        </a:p>
      </dgm:t>
    </dgm:pt>
    <dgm:pt modelId="{61880414-0A7E-4355-915C-72119C48B9B7}" type="pres">
      <dgm:prSet presAssocID="{CFAB4FEA-6429-4AD1-987B-A000944ADDFA}" presName="dummy4a" presStyleCnt="0"/>
      <dgm:spPr/>
    </dgm:pt>
    <dgm:pt modelId="{75190943-8446-4EC6-BA22-C9D45DEACD75}" type="pres">
      <dgm:prSet presAssocID="{CFAB4FEA-6429-4AD1-987B-A000944ADDFA}" presName="dummy4b" presStyleCnt="0"/>
      <dgm:spPr/>
    </dgm:pt>
    <dgm:pt modelId="{7B37F1C4-81E0-48DC-93F5-D9FF8FB272CB}" type="pres">
      <dgm:prSet presAssocID="{CFAB4FEA-6429-4AD1-987B-A000944ADDFA}" presName="wedge4Tx" presStyleLbl="node1" presStyleIdx="3" presStyleCnt="5">
        <dgm:presLayoutVars>
          <dgm:chMax val="0"/>
          <dgm:chPref val="0"/>
          <dgm:bulletEnabled val="1"/>
        </dgm:presLayoutVars>
      </dgm:prSet>
      <dgm:spPr/>
      <dgm:t>
        <a:bodyPr/>
        <a:lstStyle/>
        <a:p>
          <a:endParaRPr lang="zh-CN" altLang="en-US"/>
        </a:p>
      </dgm:t>
    </dgm:pt>
    <dgm:pt modelId="{93F505A5-64EF-4839-93B1-62B21EB36C9C}" type="pres">
      <dgm:prSet presAssocID="{CFAB4FEA-6429-4AD1-987B-A000944ADDFA}" presName="wedge5" presStyleLbl="node1" presStyleIdx="4" presStyleCnt="5"/>
      <dgm:spPr/>
      <dgm:t>
        <a:bodyPr/>
        <a:lstStyle/>
        <a:p>
          <a:endParaRPr lang="zh-CN" altLang="en-US"/>
        </a:p>
      </dgm:t>
    </dgm:pt>
    <dgm:pt modelId="{D92405FA-907C-48C1-9914-6A3D029E6E4C}" type="pres">
      <dgm:prSet presAssocID="{CFAB4FEA-6429-4AD1-987B-A000944ADDFA}" presName="dummy5a" presStyleCnt="0"/>
      <dgm:spPr/>
    </dgm:pt>
    <dgm:pt modelId="{124815EC-77F1-4F2F-97A3-A6A8CD82AED7}" type="pres">
      <dgm:prSet presAssocID="{CFAB4FEA-6429-4AD1-987B-A000944ADDFA}" presName="dummy5b" presStyleCnt="0"/>
      <dgm:spPr/>
    </dgm:pt>
    <dgm:pt modelId="{D0CC469F-D3A3-4D9B-B4AD-E07C146BBE6E}" type="pres">
      <dgm:prSet presAssocID="{CFAB4FEA-6429-4AD1-987B-A000944ADDFA}" presName="wedge5Tx" presStyleLbl="node1" presStyleIdx="4" presStyleCnt="5">
        <dgm:presLayoutVars>
          <dgm:chMax val="0"/>
          <dgm:chPref val="0"/>
          <dgm:bulletEnabled val="1"/>
        </dgm:presLayoutVars>
      </dgm:prSet>
      <dgm:spPr/>
      <dgm:t>
        <a:bodyPr/>
        <a:lstStyle/>
        <a:p>
          <a:endParaRPr lang="zh-CN" altLang="en-US"/>
        </a:p>
      </dgm:t>
    </dgm:pt>
    <dgm:pt modelId="{7668816D-8EB1-4846-945C-43C31118F28D}" type="pres">
      <dgm:prSet presAssocID="{5CEA5835-CCFF-4CA3-AD57-291AD2288177}" presName="arrowWedge1" presStyleLbl="fgSibTrans2D1" presStyleIdx="0" presStyleCnt="5"/>
      <dgm:spPr/>
    </dgm:pt>
    <dgm:pt modelId="{95D840DA-7608-4EC5-8E0B-401A7E565AF0}" type="pres">
      <dgm:prSet presAssocID="{273388A5-7CD5-4EB9-B875-CAFA322329C2}" presName="arrowWedge2" presStyleLbl="fgSibTrans2D1" presStyleIdx="1" presStyleCnt="5"/>
      <dgm:spPr/>
    </dgm:pt>
    <dgm:pt modelId="{67617532-0E63-4D13-A8C1-A0D76930EC02}" type="pres">
      <dgm:prSet presAssocID="{E99CE2E8-F703-4AE9-9B63-AFFEFEB855D6}" presName="arrowWedge3" presStyleLbl="fgSibTrans2D1" presStyleIdx="2" presStyleCnt="5"/>
      <dgm:spPr/>
    </dgm:pt>
    <dgm:pt modelId="{3E4594EC-8584-4820-911B-981FC075A16D}" type="pres">
      <dgm:prSet presAssocID="{22487362-5A98-47C9-ADF4-12E0AC2BD699}" presName="arrowWedge4" presStyleLbl="fgSibTrans2D1" presStyleIdx="3" presStyleCnt="5"/>
      <dgm:spPr/>
    </dgm:pt>
    <dgm:pt modelId="{8ECAB7AC-15A7-4675-AF63-FDFB7FA16E5D}" type="pres">
      <dgm:prSet presAssocID="{38E7D8C1-0962-4F29-AC89-9EAF4F4C3905}" presName="arrowWedge5" presStyleLbl="fgSibTrans2D1" presStyleIdx="4" presStyleCnt="5"/>
      <dgm:spPr/>
    </dgm:pt>
  </dgm:ptLst>
  <dgm:cxnLst>
    <dgm:cxn modelId="{40C1A777-DD7E-4D99-8EDA-E942E29C1B83}" type="presOf" srcId="{CFAB4FEA-6429-4AD1-987B-A000944ADDFA}" destId="{46CFA9FD-D6E6-4A33-B8DA-7C3BB1BDB545}" srcOrd="0" destOrd="0" presId="urn:microsoft.com/office/officeart/2005/8/layout/cycle8"/>
    <dgm:cxn modelId="{02B3A10C-D3CA-4F98-AEE3-AA0A6416B29B}" type="presOf" srcId="{4516DF53-F1B7-4A3B-ACAE-36DA44BB3DE9}" destId="{86580C9C-8896-4082-91B8-B0AE34A50362}" srcOrd="0" destOrd="0" presId="urn:microsoft.com/office/officeart/2005/8/layout/cycle8"/>
    <dgm:cxn modelId="{E62090F4-B529-4B11-BFBF-762F0D30162A}" type="presOf" srcId="{55DF9CDF-7D97-4196-9585-EFFDD632501C}" destId="{D8DC1B2C-65A9-4EEE-95FD-0C946DEFAA3E}" srcOrd="1" destOrd="0" presId="urn:microsoft.com/office/officeart/2005/8/layout/cycle8"/>
    <dgm:cxn modelId="{B1EF1BDD-7CE4-4068-B194-E8436388EB36}" type="presOf" srcId="{8B4C3BB9-F32A-42FB-8485-CAE1C0FD40DC}" destId="{D0CC469F-D3A3-4D9B-B4AD-E07C146BBE6E}" srcOrd="1" destOrd="0" presId="urn:microsoft.com/office/officeart/2005/8/layout/cycle8"/>
    <dgm:cxn modelId="{FE04B5EC-365B-4C0A-8E6B-2F1A90B1F10C}" type="presOf" srcId="{9CF31F7B-A8B0-46C6-9AEA-AEE278CAA059}" destId="{7B37F1C4-81E0-48DC-93F5-D9FF8FB272CB}" srcOrd="1" destOrd="0" presId="urn:microsoft.com/office/officeart/2005/8/layout/cycle8"/>
    <dgm:cxn modelId="{3AD656B1-0D0A-4CE2-8389-EC751940B7B6}" type="presOf" srcId="{4516DF53-F1B7-4A3B-ACAE-36DA44BB3DE9}" destId="{CA666E2A-D02B-4F73-B30A-BA31C9E90FEF}" srcOrd="1" destOrd="0" presId="urn:microsoft.com/office/officeart/2005/8/layout/cycle8"/>
    <dgm:cxn modelId="{55A69010-A1FE-45F1-B4DB-6E94B05DBCA0}" type="presOf" srcId="{9CF31F7B-A8B0-46C6-9AEA-AEE278CAA059}" destId="{40ECC659-F377-4C32-9E34-A3EA6F3576E9}" srcOrd="0" destOrd="0" presId="urn:microsoft.com/office/officeart/2005/8/layout/cycle8"/>
    <dgm:cxn modelId="{ADB7D43C-2A97-40E4-94C2-41FF88D0D3AB}" type="presOf" srcId="{8B4C3BB9-F32A-42FB-8485-CAE1C0FD40DC}" destId="{93F505A5-64EF-4839-93B1-62B21EB36C9C}" srcOrd="0" destOrd="0" presId="urn:microsoft.com/office/officeart/2005/8/layout/cycle8"/>
    <dgm:cxn modelId="{B8C236B8-CAC8-486F-9A02-EA1AC3AFBBAF}" type="presOf" srcId="{46B04333-D8A8-4298-A5E5-61EFB966202D}" destId="{30855546-4FD7-4E1F-B7A8-1F85448D84F1}" srcOrd="1" destOrd="0" presId="urn:microsoft.com/office/officeart/2005/8/layout/cycle8"/>
    <dgm:cxn modelId="{50ED9611-2D1A-4675-8F71-F7A7EEAEFDF4}" type="presOf" srcId="{55DF9CDF-7D97-4196-9585-EFFDD632501C}" destId="{335D9477-1CFF-4FA6-AD49-89C027EF1861}" srcOrd="0" destOrd="0" presId="urn:microsoft.com/office/officeart/2005/8/layout/cycle8"/>
    <dgm:cxn modelId="{DF2A7095-F48A-4E11-8F8A-B83C6830AAB2}" srcId="{CFAB4FEA-6429-4AD1-987B-A000944ADDFA}" destId="{9CF31F7B-A8B0-46C6-9AEA-AEE278CAA059}" srcOrd="3" destOrd="0" parTransId="{6735111D-10B9-4172-A5D3-9150AC135AF3}" sibTransId="{22487362-5A98-47C9-ADF4-12E0AC2BD699}"/>
    <dgm:cxn modelId="{87EFCFE3-9DF5-4703-AD4C-DD2EAA6A067F}" srcId="{CFAB4FEA-6429-4AD1-987B-A000944ADDFA}" destId="{55DF9CDF-7D97-4196-9585-EFFDD632501C}" srcOrd="0" destOrd="0" parTransId="{FA7E1B3F-049E-4467-A574-9A4ADE3E84D6}" sibTransId="{5CEA5835-CCFF-4CA3-AD57-291AD2288177}"/>
    <dgm:cxn modelId="{8891E103-6D33-4ACC-A4DD-5C13CD200A0D}" srcId="{CFAB4FEA-6429-4AD1-987B-A000944ADDFA}" destId="{46B04333-D8A8-4298-A5E5-61EFB966202D}" srcOrd="1" destOrd="0" parTransId="{770A2F47-4266-41A4-A2B3-A310AE53882B}" sibTransId="{273388A5-7CD5-4EB9-B875-CAFA322329C2}"/>
    <dgm:cxn modelId="{6708FFDB-8D36-4FDD-89B4-4F681F4A09BB}" srcId="{CFAB4FEA-6429-4AD1-987B-A000944ADDFA}" destId="{8B4C3BB9-F32A-42FB-8485-CAE1C0FD40DC}" srcOrd="4" destOrd="0" parTransId="{711D265E-D800-4EEB-9967-7CA01D0F09DE}" sibTransId="{38E7D8C1-0962-4F29-AC89-9EAF4F4C3905}"/>
    <dgm:cxn modelId="{6489DFDC-F472-4C88-B865-94BAE9816A38}" srcId="{CFAB4FEA-6429-4AD1-987B-A000944ADDFA}" destId="{4516DF53-F1B7-4A3B-ACAE-36DA44BB3DE9}" srcOrd="2" destOrd="0" parTransId="{222FF018-F084-4C45-ADE9-C790C67CE31A}" sibTransId="{E99CE2E8-F703-4AE9-9B63-AFFEFEB855D6}"/>
    <dgm:cxn modelId="{6CDCE12D-B114-48C1-991C-132CFE220F90}" type="presOf" srcId="{46B04333-D8A8-4298-A5E5-61EFB966202D}" destId="{D0EE4B8C-E367-4B5E-82BB-D608E757AFD6}" srcOrd="0" destOrd="0" presId="urn:microsoft.com/office/officeart/2005/8/layout/cycle8"/>
    <dgm:cxn modelId="{448D2366-B50A-445A-A0CD-978E3D6DF821}" type="presParOf" srcId="{46CFA9FD-D6E6-4A33-B8DA-7C3BB1BDB545}" destId="{335D9477-1CFF-4FA6-AD49-89C027EF1861}" srcOrd="0" destOrd="0" presId="urn:microsoft.com/office/officeart/2005/8/layout/cycle8"/>
    <dgm:cxn modelId="{732FBA4C-78F0-4A3B-885B-A1C1BDD1B1E4}" type="presParOf" srcId="{46CFA9FD-D6E6-4A33-B8DA-7C3BB1BDB545}" destId="{6E101C6A-3AD5-4A43-BBB7-AD8061264545}" srcOrd="1" destOrd="0" presId="urn:microsoft.com/office/officeart/2005/8/layout/cycle8"/>
    <dgm:cxn modelId="{1FEC4158-1A44-4096-B693-D13026C882CD}" type="presParOf" srcId="{46CFA9FD-D6E6-4A33-B8DA-7C3BB1BDB545}" destId="{B86CE868-B3DB-49C9-A67A-07405DA58108}" srcOrd="2" destOrd="0" presId="urn:microsoft.com/office/officeart/2005/8/layout/cycle8"/>
    <dgm:cxn modelId="{5E026CC9-E910-4DDF-A2F2-C700E13B4FDB}" type="presParOf" srcId="{46CFA9FD-D6E6-4A33-B8DA-7C3BB1BDB545}" destId="{D8DC1B2C-65A9-4EEE-95FD-0C946DEFAA3E}" srcOrd="3" destOrd="0" presId="urn:microsoft.com/office/officeart/2005/8/layout/cycle8"/>
    <dgm:cxn modelId="{120885E0-C473-483C-BD2C-07EDA4A648F2}" type="presParOf" srcId="{46CFA9FD-D6E6-4A33-B8DA-7C3BB1BDB545}" destId="{D0EE4B8C-E367-4B5E-82BB-D608E757AFD6}" srcOrd="4" destOrd="0" presId="urn:microsoft.com/office/officeart/2005/8/layout/cycle8"/>
    <dgm:cxn modelId="{B2A0537E-E877-4DE5-877B-FC05945AF276}" type="presParOf" srcId="{46CFA9FD-D6E6-4A33-B8DA-7C3BB1BDB545}" destId="{D3F0701D-2804-4190-B0DC-F8CDB3853351}" srcOrd="5" destOrd="0" presId="urn:microsoft.com/office/officeart/2005/8/layout/cycle8"/>
    <dgm:cxn modelId="{DFCAF1DC-A9FF-4071-A66F-5A710D49EBCE}" type="presParOf" srcId="{46CFA9FD-D6E6-4A33-B8DA-7C3BB1BDB545}" destId="{0E170ED3-8A6C-4DB4-A52E-C4B724388BDE}" srcOrd="6" destOrd="0" presId="urn:microsoft.com/office/officeart/2005/8/layout/cycle8"/>
    <dgm:cxn modelId="{7454B409-3AF0-4219-9BBA-7AC774413A3F}" type="presParOf" srcId="{46CFA9FD-D6E6-4A33-B8DA-7C3BB1BDB545}" destId="{30855546-4FD7-4E1F-B7A8-1F85448D84F1}" srcOrd="7" destOrd="0" presId="urn:microsoft.com/office/officeart/2005/8/layout/cycle8"/>
    <dgm:cxn modelId="{A5F1F83A-6DDF-4A10-8372-C301124742E7}" type="presParOf" srcId="{46CFA9FD-D6E6-4A33-B8DA-7C3BB1BDB545}" destId="{86580C9C-8896-4082-91B8-B0AE34A50362}" srcOrd="8" destOrd="0" presId="urn:microsoft.com/office/officeart/2005/8/layout/cycle8"/>
    <dgm:cxn modelId="{DDD1A595-5E66-4DDE-995F-040293B1B273}" type="presParOf" srcId="{46CFA9FD-D6E6-4A33-B8DA-7C3BB1BDB545}" destId="{C9896B2C-6E52-4396-B53B-53586CEDD69E}" srcOrd="9" destOrd="0" presId="urn:microsoft.com/office/officeart/2005/8/layout/cycle8"/>
    <dgm:cxn modelId="{9D48F40D-1EC7-4FA4-A017-B8A1DED0DB31}" type="presParOf" srcId="{46CFA9FD-D6E6-4A33-B8DA-7C3BB1BDB545}" destId="{DA72A374-21EA-4797-8178-77B3954CE619}" srcOrd="10" destOrd="0" presId="urn:microsoft.com/office/officeart/2005/8/layout/cycle8"/>
    <dgm:cxn modelId="{69A51BB0-A0ED-4F9A-8183-DC8ABCE816B7}" type="presParOf" srcId="{46CFA9FD-D6E6-4A33-B8DA-7C3BB1BDB545}" destId="{CA666E2A-D02B-4F73-B30A-BA31C9E90FEF}" srcOrd="11" destOrd="0" presId="urn:microsoft.com/office/officeart/2005/8/layout/cycle8"/>
    <dgm:cxn modelId="{4908D4C3-FCFE-4CAB-8A4E-5529D3B87937}" type="presParOf" srcId="{46CFA9FD-D6E6-4A33-B8DA-7C3BB1BDB545}" destId="{40ECC659-F377-4C32-9E34-A3EA6F3576E9}" srcOrd="12" destOrd="0" presId="urn:microsoft.com/office/officeart/2005/8/layout/cycle8"/>
    <dgm:cxn modelId="{D6C7122E-7242-4A3D-8005-8298A045F21A}" type="presParOf" srcId="{46CFA9FD-D6E6-4A33-B8DA-7C3BB1BDB545}" destId="{61880414-0A7E-4355-915C-72119C48B9B7}" srcOrd="13" destOrd="0" presId="urn:microsoft.com/office/officeart/2005/8/layout/cycle8"/>
    <dgm:cxn modelId="{60A454D8-D758-4507-B284-4235493B03C4}" type="presParOf" srcId="{46CFA9FD-D6E6-4A33-B8DA-7C3BB1BDB545}" destId="{75190943-8446-4EC6-BA22-C9D45DEACD75}" srcOrd="14" destOrd="0" presId="urn:microsoft.com/office/officeart/2005/8/layout/cycle8"/>
    <dgm:cxn modelId="{9BC7C8FE-25FD-47FE-BF5D-5F9DB7CE92AB}" type="presParOf" srcId="{46CFA9FD-D6E6-4A33-B8DA-7C3BB1BDB545}" destId="{7B37F1C4-81E0-48DC-93F5-D9FF8FB272CB}" srcOrd="15" destOrd="0" presId="urn:microsoft.com/office/officeart/2005/8/layout/cycle8"/>
    <dgm:cxn modelId="{743F7451-0E9E-447E-9E75-A38086FD6334}" type="presParOf" srcId="{46CFA9FD-D6E6-4A33-B8DA-7C3BB1BDB545}" destId="{93F505A5-64EF-4839-93B1-62B21EB36C9C}" srcOrd="16" destOrd="0" presId="urn:microsoft.com/office/officeart/2005/8/layout/cycle8"/>
    <dgm:cxn modelId="{44FEB42E-9C67-46F9-92DC-E132C219F60E}" type="presParOf" srcId="{46CFA9FD-D6E6-4A33-B8DA-7C3BB1BDB545}" destId="{D92405FA-907C-48C1-9914-6A3D029E6E4C}" srcOrd="17" destOrd="0" presId="urn:microsoft.com/office/officeart/2005/8/layout/cycle8"/>
    <dgm:cxn modelId="{90378D20-58E6-4E39-B1EE-E1F1F597309B}" type="presParOf" srcId="{46CFA9FD-D6E6-4A33-B8DA-7C3BB1BDB545}" destId="{124815EC-77F1-4F2F-97A3-A6A8CD82AED7}" srcOrd="18" destOrd="0" presId="urn:microsoft.com/office/officeart/2005/8/layout/cycle8"/>
    <dgm:cxn modelId="{79826567-3805-493C-8355-1D30F9ED1FA6}" type="presParOf" srcId="{46CFA9FD-D6E6-4A33-B8DA-7C3BB1BDB545}" destId="{D0CC469F-D3A3-4D9B-B4AD-E07C146BBE6E}" srcOrd="19" destOrd="0" presId="urn:microsoft.com/office/officeart/2005/8/layout/cycle8"/>
    <dgm:cxn modelId="{5FB724A8-C033-4E19-B80F-AF9E82831C2C}" type="presParOf" srcId="{46CFA9FD-D6E6-4A33-B8DA-7C3BB1BDB545}" destId="{7668816D-8EB1-4846-945C-43C31118F28D}" srcOrd="20" destOrd="0" presId="urn:microsoft.com/office/officeart/2005/8/layout/cycle8"/>
    <dgm:cxn modelId="{F7623F03-BC66-4EB1-8E00-09CF735B2761}" type="presParOf" srcId="{46CFA9FD-D6E6-4A33-B8DA-7C3BB1BDB545}" destId="{95D840DA-7608-4EC5-8E0B-401A7E565AF0}" srcOrd="21" destOrd="0" presId="urn:microsoft.com/office/officeart/2005/8/layout/cycle8"/>
    <dgm:cxn modelId="{4C0E8D25-B44C-4CDC-8389-4C3D79C4204A}" type="presParOf" srcId="{46CFA9FD-D6E6-4A33-B8DA-7C3BB1BDB545}" destId="{67617532-0E63-4D13-A8C1-A0D76930EC02}" srcOrd="22" destOrd="0" presId="urn:microsoft.com/office/officeart/2005/8/layout/cycle8"/>
    <dgm:cxn modelId="{8D09EFE5-D5DE-4565-9240-1B4A0A90B93A}" type="presParOf" srcId="{46CFA9FD-D6E6-4A33-B8DA-7C3BB1BDB545}" destId="{3E4594EC-8584-4820-911B-981FC075A16D}" srcOrd="23" destOrd="0" presId="urn:microsoft.com/office/officeart/2005/8/layout/cycle8"/>
    <dgm:cxn modelId="{D9A2A585-6615-431C-8601-08AD388EA16D}" type="presParOf" srcId="{46CFA9FD-D6E6-4A33-B8DA-7C3BB1BDB545}" destId="{8ECAB7AC-15A7-4675-AF63-FDFB7FA16E5D}" srcOrd="2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AB06F-5A14-477A-9723-1A72D006181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ACE89618-B4EE-4E80-BFCE-543C43BD2547}">
      <dgm:prSet phldrT="[文本]"/>
      <dgm:spPr/>
      <dgm:t>
        <a:bodyPr/>
        <a:lstStyle/>
        <a:p>
          <a:r>
            <a:rPr lang="x-none" altLang="zh-CN" dirty="0" smtClean="0"/>
            <a:t>业务理解</a:t>
          </a:r>
          <a:endParaRPr lang="zh-CN" altLang="en-US" dirty="0"/>
        </a:p>
      </dgm:t>
    </dgm:pt>
    <dgm:pt modelId="{58BE3BA0-E05C-463B-B0EB-63B702CB2C14}" cxnId="{68DB7775-EE8F-4B55-B3DB-B8816A1E2E0B}" type="parTrans">
      <dgm:prSet/>
      <dgm:spPr/>
      <dgm:t>
        <a:bodyPr/>
        <a:lstStyle/>
        <a:p>
          <a:endParaRPr lang="zh-CN" altLang="en-US"/>
        </a:p>
      </dgm:t>
    </dgm:pt>
    <dgm:pt modelId="{9A0148F8-3075-43F7-B34A-194F7DAF10BD}" cxnId="{68DB7775-EE8F-4B55-B3DB-B8816A1E2E0B}" type="sibTrans">
      <dgm:prSet/>
      <dgm:spPr/>
      <dgm:t>
        <a:bodyPr/>
        <a:lstStyle/>
        <a:p>
          <a:endParaRPr lang="zh-CN" altLang="en-US"/>
        </a:p>
      </dgm:t>
    </dgm:pt>
    <dgm:pt modelId="{CBF38DB6-113C-4D49-A0DE-704D80399A4B}">
      <dgm:prSet/>
      <dgm:spPr/>
      <dgm:t>
        <a:bodyPr/>
        <a:lstStyle/>
        <a:p>
          <a:r>
            <a:rPr lang="x-none" altLang="zh-CN" dirty="0" smtClean="0"/>
            <a:t>数据理解</a:t>
          </a:r>
          <a:endParaRPr lang="zh-CN" altLang="zh-CN" b="1" dirty="0" smtClean="0"/>
        </a:p>
      </dgm:t>
    </dgm:pt>
    <dgm:pt modelId="{F35FB44F-2968-49A1-B3D3-3DC56E99B585}" cxnId="{72B47C71-2CF1-486F-9E1B-DCD5FA014CE8}" type="parTrans">
      <dgm:prSet/>
      <dgm:spPr/>
      <dgm:t>
        <a:bodyPr/>
        <a:lstStyle/>
        <a:p>
          <a:endParaRPr lang="zh-CN" altLang="en-US"/>
        </a:p>
      </dgm:t>
    </dgm:pt>
    <dgm:pt modelId="{FFF614F6-9DE9-4639-A5AE-804C50146476}" cxnId="{72B47C71-2CF1-486F-9E1B-DCD5FA014CE8}" type="sibTrans">
      <dgm:prSet/>
      <dgm:spPr/>
      <dgm:t>
        <a:bodyPr/>
        <a:lstStyle/>
        <a:p>
          <a:endParaRPr lang="zh-CN" altLang="en-US"/>
        </a:p>
      </dgm:t>
    </dgm:pt>
    <dgm:pt modelId="{5C82DBFA-D6D0-4272-B944-FEB331151DD9}">
      <dgm:prSet/>
      <dgm:spPr/>
      <dgm:t>
        <a:bodyPr/>
        <a:lstStyle/>
        <a:p>
          <a:r>
            <a:rPr lang="x-none" altLang="zh-CN" dirty="0" smtClean="0"/>
            <a:t>数据准备</a:t>
          </a:r>
          <a:endParaRPr lang="zh-CN" altLang="zh-CN" b="1" dirty="0" smtClean="0"/>
        </a:p>
      </dgm:t>
    </dgm:pt>
    <dgm:pt modelId="{8437A88E-E6CC-4FD5-8616-947AAF73AB17}" cxnId="{2C55656B-FAA0-490C-A523-55E5E88CA883}" type="parTrans">
      <dgm:prSet/>
      <dgm:spPr/>
      <dgm:t>
        <a:bodyPr/>
        <a:lstStyle/>
        <a:p>
          <a:endParaRPr lang="zh-CN" altLang="en-US"/>
        </a:p>
      </dgm:t>
    </dgm:pt>
    <dgm:pt modelId="{5695B856-25C3-4F65-B7B1-DC697C56648C}" cxnId="{2C55656B-FAA0-490C-A523-55E5E88CA883}" type="sibTrans">
      <dgm:prSet/>
      <dgm:spPr/>
      <dgm:t>
        <a:bodyPr/>
        <a:lstStyle/>
        <a:p>
          <a:endParaRPr lang="zh-CN" altLang="en-US"/>
        </a:p>
      </dgm:t>
    </dgm:pt>
    <dgm:pt modelId="{F3E6169B-C57F-4AAE-89F1-6CF17C01B4BC}">
      <dgm:prSet/>
      <dgm:spPr/>
      <dgm:t>
        <a:bodyPr/>
        <a:lstStyle/>
        <a:p>
          <a:r>
            <a:rPr lang="x-none" altLang="zh-CN" dirty="0" smtClean="0"/>
            <a:t>模型</a:t>
          </a:r>
          <a:r>
            <a:rPr lang="zh-CN" altLang="en-US" dirty="0" smtClean="0"/>
            <a:t>建立</a:t>
          </a:r>
          <a:endParaRPr lang="zh-CN" altLang="zh-CN" b="1" dirty="0" smtClean="0"/>
        </a:p>
      </dgm:t>
    </dgm:pt>
    <dgm:pt modelId="{E5157F2F-0796-4C32-B7D2-984A002780D8}" cxnId="{E902BFDD-A009-4454-AA52-ABE82EB07A1D}" type="parTrans">
      <dgm:prSet/>
      <dgm:spPr/>
      <dgm:t>
        <a:bodyPr/>
        <a:lstStyle/>
        <a:p>
          <a:endParaRPr lang="zh-CN" altLang="en-US"/>
        </a:p>
      </dgm:t>
    </dgm:pt>
    <dgm:pt modelId="{E8B48268-2F70-4BD4-805A-0FEC69FF85FA}" cxnId="{E902BFDD-A009-4454-AA52-ABE82EB07A1D}" type="sibTrans">
      <dgm:prSet/>
      <dgm:spPr/>
      <dgm:t>
        <a:bodyPr/>
        <a:lstStyle/>
        <a:p>
          <a:endParaRPr lang="zh-CN" altLang="en-US"/>
        </a:p>
      </dgm:t>
    </dgm:pt>
    <dgm:pt modelId="{EEE71B2E-3B1B-4C5E-9D24-41DE5F796DAB}">
      <dgm:prSet phldrT="[文本]" custT="1"/>
      <dgm:spPr/>
      <dgm:t>
        <a:bodyPr/>
        <a:lstStyle/>
        <a:p>
          <a:r>
            <a:rPr lang="zh-CN" altLang="zh-CN" sz="1600" b="1" kern="1200" dirty="0" smtClean="0">
              <a:solidFill>
                <a:schemeClr val="accent1"/>
              </a:solidFill>
              <a:latin typeface="+mj-lt"/>
              <a:ea typeface="+mj-ea"/>
              <a:cs typeface="+mj-cs"/>
            </a:rPr>
            <a:t>公众客户</a:t>
          </a:r>
          <a:r>
            <a:rPr lang="zh-CN" altLang="en-US" sz="1600" b="1" kern="1200" dirty="0" smtClean="0">
              <a:solidFill>
                <a:schemeClr val="accent1"/>
              </a:solidFill>
              <a:latin typeface="+mj-lt"/>
              <a:ea typeface="+mj-ea"/>
              <a:cs typeface="+mj-cs"/>
            </a:rPr>
            <a:t>、商业客户、大客户</a:t>
          </a:r>
          <a:endParaRPr lang="zh-CN" altLang="en-US" sz="1600" b="1" kern="1200" dirty="0">
            <a:solidFill>
              <a:schemeClr val="accent1"/>
            </a:solidFill>
            <a:latin typeface="+mj-lt"/>
            <a:ea typeface="+mj-ea"/>
            <a:cs typeface="+mj-cs"/>
          </a:endParaRPr>
        </a:p>
      </dgm:t>
    </dgm:pt>
    <dgm:pt modelId="{C320A54A-9B4A-4BBE-9B18-0C529349347A}" cxnId="{BFA35B77-46E8-4DF4-8A6E-71C529AD30F6}" type="parTrans">
      <dgm:prSet/>
      <dgm:spPr/>
      <dgm:t>
        <a:bodyPr/>
        <a:lstStyle/>
        <a:p>
          <a:endParaRPr lang="zh-CN" altLang="en-US"/>
        </a:p>
      </dgm:t>
    </dgm:pt>
    <dgm:pt modelId="{FB7A6F45-D5AF-446D-AE32-1330A543875B}" cxnId="{BFA35B77-46E8-4DF4-8A6E-71C529AD30F6}" type="sibTrans">
      <dgm:prSet/>
      <dgm:spPr/>
      <dgm:t>
        <a:bodyPr/>
        <a:lstStyle/>
        <a:p>
          <a:endParaRPr lang="zh-CN" altLang="en-US"/>
        </a:p>
      </dgm:t>
    </dgm:pt>
    <dgm:pt modelId="{1568466A-DE08-4D87-B02C-FB4CCACAAA42}">
      <dgm:prSet custT="1"/>
      <dgm:spPr/>
      <dgm:t>
        <a:bodyPr/>
        <a:lstStyle/>
        <a:p>
          <a:r>
            <a:rPr lang="zh-CN" altLang="zh-CN" sz="1600" b="1" kern="1200" dirty="0" smtClean="0">
              <a:solidFill>
                <a:schemeClr val="accent1"/>
              </a:solidFill>
              <a:latin typeface="+mj-lt"/>
              <a:ea typeface="+mj-ea"/>
              <a:cs typeface="+mj-cs"/>
            </a:rPr>
            <a:t>客户信息</a:t>
          </a:r>
          <a:r>
            <a:rPr lang="zh-CN" altLang="en-US" sz="1600" b="1" kern="1200" dirty="0" smtClean="0">
              <a:solidFill>
                <a:schemeClr val="accent1"/>
              </a:solidFill>
              <a:latin typeface="+mj-lt"/>
              <a:ea typeface="+mj-ea"/>
              <a:cs typeface="+mj-cs"/>
            </a:rPr>
            <a:t>、客户消费及购买使用行为</a:t>
          </a:r>
        </a:p>
      </dgm:t>
    </dgm:pt>
    <dgm:pt modelId="{BE1F9FE4-F308-4D29-9795-1AC7C90AF27C}" cxnId="{C12AF812-35D7-4143-A919-55D22D676C01}" type="parTrans">
      <dgm:prSet/>
      <dgm:spPr/>
      <dgm:t>
        <a:bodyPr/>
        <a:lstStyle/>
        <a:p>
          <a:endParaRPr lang="zh-CN" altLang="en-US"/>
        </a:p>
      </dgm:t>
    </dgm:pt>
    <dgm:pt modelId="{78C8E462-7916-45D8-9380-46A284C5DEF8}" cxnId="{C12AF812-35D7-4143-A919-55D22D676C01}" type="sibTrans">
      <dgm:prSet/>
      <dgm:spPr/>
      <dgm:t>
        <a:bodyPr/>
        <a:lstStyle/>
        <a:p>
          <a:endParaRPr lang="zh-CN" altLang="en-US"/>
        </a:p>
      </dgm:t>
    </dgm:pt>
    <dgm:pt modelId="{10B77762-42EB-4562-AC2D-DB8CB1E358A6}">
      <dgm:prSet custT="1"/>
      <dgm:spPr/>
      <dgm:t>
        <a:bodyPr/>
        <a:lstStyle/>
        <a:p>
          <a:r>
            <a:rPr lang="zh-CN" altLang="en-US" sz="1600" b="1" kern="1200" dirty="0" smtClean="0">
              <a:solidFill>
                <a:schemeClr val="accent1"/>
              </a:solidFill>
              <a:latin typeface="+mj-lt"/>
              <a:ea typeface="+mj-ea"/>
              <a:cs typeface="+mj-cs"/>
            </a:rPr>
            <a:t>选择、清洗、构造、整合、格式化</a:t>
          </a:r>
        </a:p>
      </dgm:t>
    </dgm:pt>
    <dgm:pt modelId="{85C9BA85-F4B3-44E4-A8DB-3BA093A45391}" cxnId="{A3AB37F2-42F6-4292-BB55-4B3E668ED805}" type="parTrans">
      <dgm:prSet/>
      <dgm:spPr/>
      <dgm:t>
        <a:bodyPr/>
        <a:lstStyle/>
        <a:p>
          <a:endParaRPr lang="zh-CN" altLang="en-US"/>
        </a:p>
      </dgm:t>
    </dgm:pt>
    <dgm:pt modelId="{CBB67663-24FD-455F-B5E5-21113F609093}" cxnId="{A3AB37F2-42F6-4292-BB55-4B3E668ED805}" type="sibTrans">
      <dgm:prSet/>
      <dgm:spPr/>
      <dgm:t>
        <a:bodyPr/>
        <a:lstStyle/>
        <a:p>
          <a:endParaRPr lang="zh-CN" altLang="en-US"/>
        </a:p>
      </dgm:t>
    </dgm:pt>
    <dgm:pt modelId="{77D7D54D-BBEF-48FD-832E-9A73C13B3641}">
      <dgm:prSet custT="1"/>
      <dgm:spPr/>
      <dgm:t>
        <a:bodyPr/>
        <a:lstStyle/>
        <a:p>
          <a:r>
            <a:rPr lang="zh-CN" altLang="en-US" sz="1600" b="1" kern="1200" dirty="0" smtClean="0">
              <a:solidFill>
                <a:schemeClr val="accent1"/>
              </a:solidFill>
              <a:latin typeface="+mj-lt"/>
              <a:ea typeface="+mj-ea"/>
              <a:cs typeface="+mj-cs"/>
            </a:rPr>
            <a:t>数据探索，因子分析，生成细分模型，模型分析，模型评估，模型发布</a:t>
          </a:r>
        </a:p>
      </dgm:t>
    </dgm:pt>
    <dgm:pt modelId="{43C844A2-2FC0-4290-B49A-3C1D2DAA7C64}" cxnId="{53329C93-B10E-422B-9FF5-A3A8750225FB}" type="parTrans">
      <dgm:prSet/>
      <dgm:spPr/>
      <dgm:t>
        <a:bodyPr/>
        <a:lstStyle/>
        <a:p>
          <a:endParaRPr lang="zh-CN" altLang="en-US"/>
        </a:p>
      </dgm:t>
    </dgm:pt>
    <dgm:pt modelId="{486F9CE2-34BF-4179-9572-5348A7ED58F0}" cxnId="{53329C93-B10E-422B-9FF5-A3A8750225FB}" type="sibTrans">
      <dgm:prSet/>
      <dgm:spPr/>
      <dgm:t>
        <a:bodyPr/>
        <a:lstStyle/>
        <a:p>
          <a:endParaRPr lang="zh-CN" altLang="en-US"/>
        </a:p>
      </dgm:t>
    </dgm:pt>
    <dgm:pt modelId="{CEF29F9D-FE88-4AF5-B63C-223D3462989B}" type="pres">
      <dgm:prSet presAssocID="{815AB06F-5A14-477A-9723-1A72D0061817}" presName="linearFlow" presStyleCnt="0">
        <dgm:presLayoutVars>
          <dgm:dir/>
          <dgm:animLvl val="lvl"/>
          <dgm:resizeHandles val="exact"/>
        </dgm:presLayoutVars>
      </dgm:prSet>
      <dgm:spPr/>
      <dgm:t>
        <a:bodyPr/>
        <a:lstStyle/>
        <a:p>
          <a:endParaRPr lang="zh-CN" altLang="en-US"/>
        </a:p>
      </dgm:t>
    </dgm:pt>
    <dgm:pt modelId="{9CCDB1A6-B7BC-4D50-B735-461C0767E0D2}" type="pres">
      <dgm:prSet presAssocID="{ACE89618-B4EE-4E80-BFCE-543C43BD2547}" presName="composite" presStyleCnt="0"/>
      <dgm:spPr/>
    </dgm:pt>
    <dgm:pt modelId="{1F98D779-F5E9-46CF-8E7A-3434392ACF11}" type="pres">
      <dgm:prSet presAssocID="{ACE89618-B4EE-4E80-BFCE-543C43BD2547}" presName="parentText" presStyleLbl="alignNode1" presStyleIdx="0" presStyleCnt="4">
        <dgm:presLayoutVars>
          <dgm:chMax val="1"/>
          <dgm:bulletEnabled val="1"/>
        </dgm:presLayoutVars>
      </dgm:prSet>
      <dgm:spPr/>
      <dgm:t>
        <a:bodyPr/>
        <a:lstStyle/>
        <a:p>
          <a:endParaRPr lang="zh-CN" altLang="en-US"/>
        </a:p>
      </dgm:t>
    </dgm:pt>
    <dgm:pt modelId="{C85E02FF-2673-4FEF-8C9C-ADEBB2267A8B}" type="pres">
      <dgm:prSet presAssocID="{ACE89618-B4EE-4E80-BFCE-543C43BD2547}" presName="descendantText" presStyleLbl="alignAcc1" presStyleIdx="0" presStyleCnt="4">
        <dgm:presLayoutVars>
          <dgm:bulletEnabled val="1"/>
        </dgm:presLayoutVars>
      </dgm:prSet>
      <dgm:spPr/>
      <dgm:t>
        <a:bodyPr/>
        <a:lstStyle/>
        <a:p>
          <a:endParaRPr lang="zh-CN" altLang="en-US"/>
        </a:p>
      </dgm:t>
    </dgm:pt>
    <dgm:pt modelId="{8C734DDC-8E35-4EC4-B9AE-31F858E80A6F}" type="pres">
      <dgm:prSet presAssocID="{9A0148F8-3075-43F7-B34A-194F7DAF10BD}" presName="sp" presStyleCnt="0"/>
      <dgm:spPr/>
    </dgm:pt>
    <dgm:pt modelId="{CA255DF4-9687-4C77-9067-8A7B4FB7D3EA}" type="pres">
      <dgm:prSet presAssocID="{CBF38DB6-113C-4D49-A0DE-704D80399A4B}" presName="composite" presStyleCnt="0"/>
      <dgm:spPr/>
    </dgm:pt>
    <dgm:pt modelId="{475A78FF-7225-46C2-B792-9D7460AA5FB5}" type="pres">
      <dgm:prSet presAssocID="{CBF38DB6-113C-4D49-A0DE-704D80399A4B}" presName="parentText" presStyleLbl="alignNode1" presStyleIdx="1" presStyleCnt="4">
        <dgm:presLayoutVars>
          <dgm:chMax val="1"/>
          <dgm:bulletEnabled val="1"/>
        </dgm:presLayoutVars>
      </dgm:prSet>
      <dgm:spPr/>
      <dgm:t>
        <a:bodyPr/>
        <a:lstStyle/>
        <a:p>
          <a:endParaRPr lang="zh-CN" altLang="en-US"/>
        </a:p>
      </dgm:t>
    </dgm:pt>
    <dgm:pt modelId="{AF8D691A-AD7E-45B0-BF3B-22A406B15929}" type="pres">
      <dgm:prSet presAssocID="{CBF38DB6-113C-4D49-A0DE-704D80399A4B}" presName="descendantText" presStyleLbl="alignAcc1" presStyleIdx="1" presStyleCnt="4" custLinFactNeighborX="-615" custLinFactNeighborY="-6686">
        <dgm:presLayoutVars>
          <dgm:bulletEnabled val="1"/>
        </dgm:presLayoutVars>
      </dgm:prSet>
      <dgm:spPr/>
      <dgm:t>
        <a:bodyPr/>
        <a:lstStyle/>
        <a:p>
          <a:endParaRPr lang="zh-CN" altLang="en-US"/>
        </a:p>
      </dgm:t>
    </dgm:pt>
    <dgm:pt modelId="{72A5937C-56C9-4A8E-ACD7-D7A4ED1ABE33}" type="pres">
      <dgm:prSet presAssocID="{FFF614F6-9DE9-4639-A5AE-804C50146476}" presName="sp" presStyleCnt="0"/>
      <dgm:spPr/>
    </dgm:pt>
    <dgm:pt modelId="{A0BAEBF9-BAC5-408E-A99E-F9309A72E596}" type="pres">
      <dgm:prSet presAssocID="{5C82DBFA-D6D0-4272-B944-FEB331151DD9}" presName="composite" presStyleCnt="0"/>
      <dgm:spPr/>
    </dgm:pt>
    <dgm:pt modelId="{8AE115EE-E325-4D61-92D7-104484650BD0}" type="pres">
      <dgm:prSet presAssocID="{5C82DBFA-D6D0-4272-B944-FEB331151DD9}" presName="parentText" presStyleLbl="alignNode1" presStyleIdx="2" presStyleCnt="4">
        <dgm:presLayoutVars>
          <dgm:chMax val="1"/>
          <dgm:bulletEnabled val="1"/>
        </dgm:presLayoutVars>
      </dgm:prSet>
      <dgm:spPr/>
      <dgm:t>
        <a:bodyPr/>
        <a:lstStyle/>
        <a:p>
          <a:endParaRPr lang="zh-CN" altLang="en-US"/>
        </a:p>
      </dgm:t>
    </dgm:pt>
    <dgm:pt modelId="{21461EE5-101C-4341-B444-6E09CAF19D61}" type="pres">
      <dgm:prSet presAssocID="{5C82DBFA-D6D0-4272-B944-FEB331151DD9}" presName="descendantText" presStyleLbl="alignAcc1" presStyleIdx="2" presStyleCnt="4">
        <dgm:presLayoutVars>
          <dgm:bulletEnabled val="1"/>
        </dgm:presLayoutVars>
      </dgm:prSet>
      <dgm:spPr/>
      <dgm:t>
        <a:bodyPr/>
        <a:lstStyle/>
        <a:p>
          <a:endParaRPr lang="zh-CN" altLang="en-US"/>
        </a:p>
      </dgm:t>
    </dgm:pt>
    <dgm:pt modelId="{B90337BB-C832-4D02-9E3D-AA0F31577097}" type="pres">
      <dgm:prSet presAssocID="{5695B856-25C3-4F65-B7B1-DC697C56648C}" presName="sp" presStyleCnt="0"/>
      <dgm:spPr/>
    </dgm:pt>
    <dgm:pt modelId="{2BDB6233-A217-49C8-8B9C-FA3CB2895C0F}" type="pres">
      <dgm:prSet presAssocID="{F3E6169B-C57F-4AAE-89F1-6CF17C01B4BC}" presName="composite" presStyleCnt="0"/>
      <dgm:spPr/>
    </dgm:pt>
    <dgm:pt modelId="{EB387410-E002-450A-AF99-E43149BF1501}" type="pres">
      <dgm:prSet presAssocID="{F3E6169B-C57F-4AAE-89F1-6CF17C01B4BC}" presName="parentText" presStyleLbl="alignNode1" presStyleIdx="3" presStyleCnt="4">
        <dgm:presLayoutVars>
          <dgm:chMax val="1"/>
          <dgm:bulletEnabled val="1"/>
        </dgm:presLayoutVars>
      </dgm:prSet>
      <dgm:spPr/>
      <dgm:t>
        <a:bodyPr/>
        <a:lstStyle/>
        <a:p>
          <a:endParaRPr lang="zh-CN" altLang="en-US"/>
        </a:p>
      </dgm:t>
    </dgm:pt>
    <dgm:pt modelId="{80425EC0-5B7D-4DBD-B44B-AF20A954B4F0}" type="pres">
      <dgm:prSet presAssocID="{F3E6169B-C57F-4AAE-89F1-6CF17C01B4BC}" presName="descendantText" presStyleLbl="alignAcc1" presStyleIdx="3" presStyleCnt="4">
        <dgm:presLayoutVars>
          <dgm:bulletEnabled val="1"/>
        </dgm:presLayoutVars>
      </dgm:prSet>
      <dgm:spPr/>
      <dgm:t>
        <a:bodyPr/>
        <a:lstStyle/>
        <a:p>
          <a:endParaRPr lang="zh-CN" altLang="en-US"/>
        </a:p>
      </dgm:t>
    </dgm:pt>
  </dgm:ptLst>
  <dgm:cxnLst>
    <dgm:cxn modelId="{43D246B5-1FD7-4DD3-B4C8-85E32F57B282}" type="presOf" srcId="{10B77762-42EB-4562-AC2D-DB8CB1E358A6}" destId="{21461EE5-101C-4341-B444-6E09CAF19D61}" srcOrd="0" destOrd="0" presId="urn:microsoft.com/office/officeart/2005/8/layout/chevron2"/>
    <dgm:cxn modelId="{E902BFDD-A009-4454-AA52-ABE82EB07A1D}" srcId="{815AB06F-5A14-477A-9723-1A72D0061817}" destId="{F3E6169B-C57F-4AAE-89F1-6CF17C01B4BC}" srcOrd="3" destOrd="0" parTransId="{E5157F2F-0796-4C32-B7D2-984A002780D8}" sibTransId="{E8B48268-2F70-4BD4-805A-0FEC69FF85FA}"/>
    <dgm:cxn modelId="{9B08E2F8-13A9-4502-A568-9648BC2EDD3A}" type="presOf" srcId="{EEE71B2E-3B1B-4C5E-9D24-41DE5F796DAB}" destId="{C85E02FF-2673-4FEF-8C9C-ADEBB2267A8B}" srcOrd="0" destOrd="0" presId="urn:microsoft.com/office/officeart/2005/8/layout/chevron2"/>
    <dgm:cxn modelId="{BFA35B77-46E8-4DF4-8A6E-71C529AD30F6}" srcId="{ACE89618-B4EE-4E80-BFCE-543C43BD2547}" destId="{EEE71B2E-3B1B-4C5E-9D24-41DE5F796DAB}" srcOrd="0" destOrd="0" parTransId="{C320A54A-9B4A-4BBE-9B18-0C529349347A}" sibTransId="{FB7A6F45-D5AF-446D-AE32-1330A543875B}"/>
    <dgm:cxn modelId="{68DB7775-EE8F-4B55-B3DB-B8816A1E2E0B}" srcId="{815AB06F-5A14-477A-9723-1A72D0061817}" destId="{ACE89618-B4EE-4E80-BFCE-543C43BD2547}" srcOrd="0" destOrd="0" parTransId="{58BE3BA0-E05C-463B-B0EB-63B702CB2C14}" sibTransId="{9A0148F8-3075-43F7-B34A-194F7DAF10BD}"/>
    <dgm:cxn modelId="{D62C2EDF-3A73-4E29-B279-64F6B0AFEF40}" type="presOf" srcId="{1568466A-DE08-4D87-B02C-FB4CCACAAA42}" destId="{AF8D691A-AD7E-45B0-BF3B-22A406B15929}" srcOrd="0" destOrd="0" presId="urn:microsoft.com/office/officeart/2005/8/layout/chevron2"/>
    <dgm:cxn modelId="{53329C93-B10E-422B-9FF5-A3A8750225FB}" srcId="{F3E6169B-C57F-4AAE-89F1-6CF17C01B4BC}" destId="{77D7D54D-BBEF-48FD-832E-9A73C13B3641}" srcOrd="0" destOrd="0" parTransId="{43C844A2-2FC0-4290-B49A-3C1D2DAA7C64}" sibTransId="{486F9CE2-34BF-4179-9572-5348A7ED58F0}"/>
    <dgm:cxn modelId="{72B47C71-2CF1-486F-9E1B-DCD5FA014CE8}" srcId="{815AB06F-5A14-477A-9723-1A72D0061817}" destId="{CBF38DB6-113C-4D49-A0DE-704D80399A4B}" srcOrd="1" destOrd="0" parTransId="{F35FB44F-2968-49A1-B3D3-3DC56E99B585}" sibTransId="{FFF614F6-9DE9-4639-A5AE-804C50146476}"/>
    <dgm:cxn modelId="{2C55656B-FAA0-490C-A523-55E5E88CA883}" srcId="{815AB06F-5A14-477A-9723-1A72D0061817}" destId="{5C82DBFA-D6D0-4272-B944-FEB331151DD9}" srcOrd="2" destOrd="0" parTransId="{8437A88E-E6CC-4FD5-8616-947AAF73AB17}" sibTransId="{5695B856-25C3-4F65-B7B1-DC697C56648C}"/>
    <dgm:cxn modelId="{E7603356-CFDD-4857-9BC0-F1EE2FEE7616}" type="presOf" srcId="{815AB06F-5A14-477A-9723-1A72D0061817}" destId="{CEF29F9D-FE88-4AF5-B63C-223D3462989B}" srcOrd="0" destOrd="0" presId="urn:microsoft.com/office/officeart/2005/8/layout/chevron2"/>
    <dgm:cxn modelId="{A3AB37F2-42F6-4292-BB55-4B3E668ED805}" srcId="{5C82DBFA-D6D0-4272-B944-FEB331151DD9}" destId="{10B77762-42EB-4562-AC2D-DB8CB1E358A6}" srcOrd="0" destOrd="0" parTransId="{85C9BA85-F4B3-44E4-A8DB-3BA093A45391}" sibTransId="{CBB67663-24FD-455F-B5E5-21113F609093}"/>
    <dgm:cxn modelId="{969190A8-1F4E-4605-9A47-5E5FE52CD32C}" type="presOf" srcId="{5C82DBFA-D6D0-4272-B944-FEB331151DD9}" destId="{8AE115EE-E325-4D61-92D7-104484650BD0}" srcOrd="0" destOrd="0" presId="urn:microsoft.com/office/officeart/2005/8/layout/chevron2"/>
    <dgm:cxn modelId="{018EEAF4-40CD-43B7-A7C6-991C49AF79E5}" type="presOf" srcId="{77D7D54D-BBEF-48FD-832E-9A73C13B3641}" destId="{80425EC0-5B7D-4DBD-B44B-AF20A954B4F0}" srcOrd="0" destOrd="0" presId="urn:microsoft.com/office/officeart/2005/8/layout/chevron2"/>
    <dgm:cxn modelId="{93E4A7F6-ABC4-4FF0-A80D-B986FE3D977B}" type="presOf" srcId="{CBF38DB6-113C-4D49-A0DE-704D80399A4B}" destId="{475A78FF-7225-46C2-B792-9D7460AA5FB5}" srcOrd="0" destOrd="0" presId="urn:microsoft.com/office/officeart/2005/8/layout/chevron2"/>
    <dgm:cxn modelId="{EC7642D1-B2DD-49A6-9E17-D0BC0F7EE786}" type="presOf" srcId="{F3E6169B-C57F-4AAE-89F1-6CF17C01B4BC}" destId="{EB387410-E002-450A-AF99-E43149BF1501}" srcOrd="0" destOrd="0" presId="urn:microsoft.com/office/officeart/2005/8/layout/chevron2"/>
    <dgm:cxn modelId="{76BD4DA4-9B47-4C52-82DB-50281057C48C}" type="presOf" srcId="{ACE89618-B4EE-4E80-BFCE-543C43BD2547}" destId="{1F98D779-F5E9-46CF-8E7A-3434392ACF11}" srcOrd="0" destOrd="0" presId="urn:microsoft.com/office/officeart/2005/8/layout/chevron2"/>
    <dgm:cxn modelId="{C12AF812-35D7-4143-A919-55D22D676C01}" srcId="{CBF38DB6-113C-4D49-A0DE-704D80399A4B}" destId="{1568466A-DE08-4D87-B02C-FB4CCACAAA42}" srcOrd="0" destOrd="0" parTransId="{BE1F9FE4-F308-4D29-9795-1AC7C90AF27C}" sibTransId="{78C8E462-7916-45D8-9380-46A284C5DEF8}"/>
    <dgm:cxn modelId="{D1B09846-AE86-4B91-B0B1-C4DC37E87140}" type="presParOf" srcId="{CEF29F9D-FE88-4AF5-B63C-223D3462989B}" destId="{9CCDB1A6-B7BC-4D50-B735-461C0767E0D2}" srcOrd="0" destOrd="0" presId="urn:microsoft.com/office/officeart/2005/8/layout/chevron2"/>
    <dgm:cxn modelId="{7F8EA187-0D16-4F8A-86C5-047C242F0365}" type="presParOf" srcId="{9CCDB1A6-B7BC-4D50-B735-461C0767E0D2}" destId="{1F98D779-F5E9-46CF-8E7A-3434392ACF11}" srcOrd="0" destOrd="0" presId="urn:microsoft.com/office/officeart/2005/8/layout/chevron2"/>
    <dgm:cxn modelId="{D7B9888C-E74C-4054-80A9-4C250A9D1419}" type="presParOf" srcId="{9CCDB1A6-B7BC-4D50-B735-461C0767E0D2}" destId="{C85E02FF-2673-4FEF-8C9C-ADEBB2267A8B}" srcOrd="1" destOrd="0" presId="urn:microsoft.com/office/officeart/2005/8/layout/chevron2"/>
    <dgm:cxn modelId="{9C0A326D-7036-4697-B551-CC186FB147B5}" type="presParOf" srcId="{CEF29F9D-FE88-4AF5-B63C-223D3462989B}" destId="{8C734DDC-8E35-4EC4-B9AE-31F858E80A6F}" srcOrd="1" destOrd="0" presId="urn:microsoft.com/office/officeart/2005/8/layout/chevron2"/>
    <dgm:cxn modelId="{2E8010CB-7753-42D2-8BDB-88F77A5EB6CB}" type="presParOf" srcId="{CEF29F9D-FE88-4AF5-B63C-223D3462989B}" destId="{CA255DF4-9687-4C77-9067-8A7B4FB7D3EA}" srcOrd="2" destOrd="0" presId="urn:microsoft.com/office/officeart/2005/8/layout/chevron2"/>
    <dgm:cxn modelId="{3BB6193A-68F4-487A-9477-07EF6BDEC82D}" type="presParOf" srcId="{CA255DF4-9687-4C77-9067-8A7B4FB7D3EA}" destId="{475A78FF-7225-46C2-B792-9D7460AA5FB5}" srcOrd="0" destOrd="0" presId="urn:microsoft.com/office/officeart/2005/8/layout/chevron2"/>
    <dgm:cxn modelId="{9E9ACFF3-3DE6-475B-B5DA-B051476568C7}" type="presParOf" srcId="{CA255DF4-9687-4C77-9067-8A7B4FB7D3EA}" destId="{AF8D691A-AD7E-45B0-BF3B-22A406B15929}" srcOrd="1" destOrd="0" presId="urn:microsoft.com/office/officeart/2005/8/layout/chevron2"/>
    <dgm:cxn modelId="{9A762342-BA41-4715-937D-5A3D77129039}" type="presParOf" srcId="{CEF29F9D-FE88-4AF5-B63C-223D3462989B}" destId="{72A5937C-56C9-4A8E-ACD7-D7A4ED1ABE33}" srcOrd="3" destOrd="0" presId="urn:microsoft.com/office/officeart/2005/8/layout/chevron2"/>
    <dgm:cxn modelId="{322E5E20-36EE-4225-A33C-E4BB6F37F10D}" type="presParOf" srcId="{CEF29F9D-FE88-4AF5-B63C-223D3462989B}" destId="{A0BAEBF9-BAC5-408E-A99E-F9309A72E596}" srcOrd="4" destOrd="0" presId="urn:microsoft.com/office/officeart/2005/8/layout/chevron2"/>
    <dgm:cxn modelId="{17CFA476-04A6-411D-BB93-DC17CA7A719E}" type="presParOf" srcId="{A0BAEBF9-BAC5-408E-A99E-F9309A72E596}" destId="{8AE115EE-E325-4D61-92D7-104484650BD0}" srcOrd="0" destOrd="0" presId="urn:microsoft.com/office/officeart/2005/8/layout/chevron2"/>
    <dgm:cxn modelId="{CF6FC37C-607C-438E-AA4C-62D84B06612B}" type="presParOf" srcId="{A0BAEBF9-BAC5-408E-A99E-F9309A72E596}" destId="{21461EE5-101C-4341-B444-6E09CAF19D61}" srcOrd="1" destOrd="0" presId="urn:microsoft.com/office/officeart/2005/8/layout/chevron2"/>
    <dgm:cxn modelId="{2BBA2CE4-094B-42C8-B5A2-F0E48CC9A76C}" type="presParOf" srcId="{CEF29F9D-FE88-4AF5-B63C-223D3462989B}" destId="{B90337BB-C832-4D02-9E3D-AA0F31577097}" srcOrd="5" destOrd="0" presId="urn:microsoft.com/office/officeart/2005/8/layout/chevron2"/>
    <dgm:cxn modelId="{2A454EFF-D580-4045-B546-BF860BA9B090}" type="presParOf" srcId="{CEF29F9D-FE88-4AF5-B63C-223D3462989B}" destId="{2BDB6233-A217-49C8-8B9C-FA3CB2895C0F}" srcOrd="6" destOrd="0" presId="urn:microsoft.com/office/officeart/2005/8/layout/chevron2"/>
    <dgm:cxn modelId="{D49AA69D-0503-4486-9E46-DC5C59D25536}" type="presParOf" srcId="{2BDB6233-A217-49C8-8B9C-FA3CB2895C0F}" destId="{EB387410-E002-450A-AF99-E43149BF1501}" srcOrd="0" destOrd="0" presId="urn:microsoft.com/office/officeart/2005/8/layout/chevron2"/>
    <dgm:cxn modelId="{249D421B-70EF-4641-BF58-C476C5D683D1}" type="presParOf" srcId="{2BDB6233-A217-49C8-8B9C-FA3CB2895C0F}" destId="{80425EC0-5B7D-4DBD-B44B-AF20A954B4F0}"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D9477-1CFF-4FA6-AD49-89C027EF1861}">
      <dsp:nvSpPr>
        <dsp:cNvPr id="0" name=""/>
        <dsp:cNvSpPr/>
      </dsp:nvSpPr>
      <dsp:spPr>
        <a:xfrm>
          <a:off x="1389075" y="251561"/>
          <a:ext cx="3413760" cy="3413760"/>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t>争取更多的客户</a:t>
          </a:r>
          <a:endParaRPr lang="zh-CN" altLang="en-US" sz="1600" kern="1200" dirty="0"/>
        </a:p>
      </dsp:txBody>
      <dsp:txXfrm>
        <a:off x="3169920" y="825398"/>
        <a:ext cx="1097280" cy="731520"/>
      </dsp:txXfrm>
    </dsp:sp>
    <dsp:sp modelId="{D0EE4B8C-E367-4B5E-82BB-D608E757AFD6}">
      <dsp:nvSpPr>
        <dsp:cNvPr id="0" name=""/>
        <dsp:cNvSpPr/>
      </dsp:nvSpPr>
      <dsp:spPr>
        <a:xfrm>
          <a:off x="1418336" y="342595"/>
          <a:ext cx="3413760" cy="3413760"/>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zh-CN" sz="1600" kern="1200" dirty="0" smtClean="0"/>
            <a:t>减少客户流失率</a:t>
          </a:r>
        </a:p>
      </dsp:txBody>
      <dsp:txXfrm>
        <a:off x="3616960" y="1902358"/>
        <a:ext cx="1016000" cy="812800"/>
      </dsp:txXfrm>
    </dsp:sp>
    <dsp:sp modelId="{86580C9C-8896-4082-91B8-B0AE34A50362}">
      <dsp:nvSpPr>
        <dsp:cNvPr id="0" name=""/>
        <dsp:cNvSpPr/>
      </dsp:nvSpPr>
      <dsp:spPr>
        <a:xfrm>
          <a:off x="1341120" y="398678"/>
          <a:ext cx="3413760" cy="3413760"/>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zh-CN" sz="1600" kern="1200" dirty="0" smtClean="0"/>
            <a:t>提高企业的运营效率</a:t>
          </a:r>
        </a:p>
      </dsp:txBody>
      <dsp:txXfrm>
        <a:off x="2560320" y="2796438"/>
        <a:ext cx="975360" cy="894080"/>
      </dsp:txXfrm>
    </dsp:sp>
    <dsp:sp modelId="{40ECC659-F377-4C32-9E34-A3EA6F3576E9}">
      <dsp:nvSpPr>
        <dsp:cNvPr id="0" name=""/>
        <dsp:cNvSpPr/>
      </dsp:nvSpPr>
      <dsp:spPr>
        <a:xfrm>
          <a:off x="1263904" y="342595"/>
          <a:ext cx="3413760" cy="3413760"/>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zh-CN" sz="1600" kern="1200" dirty="0" smtClean="0"/>
            <a:t>优化服务</a:t>
          </a:r>
        </a:p>
      </dsp:txBody>
      <dsp:txXfrm>
        <a:off x="1463040" y="1902358"/>
        <a:ext cx="1016000" cy="812800"/>
      </dsp:txXfrm>
    </dsp:sp>
    <dsp:sp modelId="{93F505A5-64EF-4839-93B1-62B21EB36C9C}">
      <dsp:nvSpPr>
        <dsp:cNvPr id="0" name=""/>
        <dsp:cNvSpPr/>
      </dsp:nvSpPr>
      <dsp:spPr>
        <a:xfrm>
          <a:off x="1293164" y="251561"/>
          <a:ext cx="3413760" cy="3413760"/>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zh-CN" sz="1600" kern="1200" dirty="0" smtClean="0"/>
            <a:t>精准的市场营销策略制定</a:t>
          </a:r>
          <a:endParaRPr lang="zh-CN" altLang="zh-CN" sz="1600" kern="1200" dirty="0"/>
        </a:p>
      </dsp:txBody>
      <dsp:txXfrm>
        <a:off x="1828800" y="825398"/>
        <a:ext cx="1097280" cy="731520"/>
      </dsp:txXfrm>
    </dsp:sp>
    <dsp:sp modelId="{7668816D-8EB1-4846-945C-43C31118F28D}">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D840DA-7608-4EC5-8E0B-401A7E565AF0}">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617532-0E63-4D13-A8C1-A0D76930EC02}">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4594EC-8584-4820-911B-981FC075A16D}">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CAB7AC-15A7-4675-AF63-FDFB7FA16E5D}">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8D779-F5E9-46CF-8E7A-3434392ACF11}">
      <dsp:nvSpPr>
        <dsp:cNvPr id="0" name=""/>
        <dsp:cNvSpPr/>
      </dsp:nvSpPr>
      <dsp:spPr>
        <a:xfrm rot="5400000">
          <a:off x="-199175" y="203159"/>
          <a:ext cx="1327836" cy="9294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x-none" altLang="zh-CN" sz="1700" kern="1200" dirty="0" smtClean="0"/>
            <a:t>业务理解</a:t>
          </a:r>
          <a:endParaRPr lang="zh-CN" altLang="en-US" sz="1700" kern="1200" dirty="0"/>
        </a:p>
      </dsp:txBody>
      <dsp:txXfrm rot="-5400000">
        <a:off x="1" y="468727"/>
        <a:ext cx="929485" cy="398351"/>
      </dsp:txXfrm>
    </dsp:sp>
    <dsp:sp modelId="{C85E02FF-2673-4FEF-8C9C-ADEBB2267A8B}">
      <dsp:nvSpPr>
        <dsp:cNvPr id="0" name=""/>
        <dsp:cNvSpPr/>
      </dsp:nvSpPr>
      <dsp:spPr>
        <a:xfrm rot="5400000">
          <a:off x="4147996" y="-3214527"/>
          <a:ext cx="863093" cy="73001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zh-CN" sz="1600" b="1" kern="1200" dirty="0" smtClean="0">
              <a:solidFill>
                <a:schemeClr val="accent1"/>
              </a:solidFill>
              <a:latin typeface="+mj-lt"/>
              <a:ea typeface="+mj-ea"/>
              <a:cs typeface="+mj-cs"/>
            </a:rPr>
            <a:t>公众客户</a:t>
          </a:r>
          <a:r>
            <a:rPr lang="zh-CN" altLang="en-US" sz="1600" b="1" kern="1200" dirty="0" smtClean="0">
              <a:solidFill>
                <a:schemeClr val="accent1"/>
              </a:solidFill>
              <a:latin typeface="+mj-lt"/>
              <a:ea typeface="+mj-ea"/>
              <a:cs typeface="+mj-cs"/>
            </a:rPr>
            <a:t>、商业客户、大客户</a:t>
          </a:r>
          <a:endParaRPr lang="zh-CN" altLang="en-US" sz="1600" b="1" kern="1200" dirty="0">
            <a:solidFill>
              <a:schemeClr val="accent1"/>
            </a:solidFill>
            <a:latin typeface="+mj-lt"/>
            <a:ea typeface="+mj-ea"/>
            <a:cs typeface="+mj-cs"/>
          </a:endParaRPr>
        </a:p>
      </dsp:txBody>
      <dsp:txXfrm rot="-5400000">
        <a:off x="929486" y="46116"/>
        <a:ext cx="7257982" cy="778827"/>
      </dsp:txXfrm>
    </dsp:sp>
    <dsp:sp modelId="{475A78FF-7225-46C2-B792-9D7460AA5FB5}">
      <dsp:nvSpPr>
        <dsp:cNvPr id="0" name=""/>
        <dsp:cNvSpPr/>
      </dsp:nvSpPr>
      <dsp:spPr>
        <a:xfrm rot="5400000">
          <a:off x="-199175" y="1385305"/>
          <a:ext cx="1327836" cy="9294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x-none" altLang="zh-CN" sz="1700" kern="1200" dirty="0" smtClean="0"/>
            <a:t>数据理解</a:t>
          </a:r>
          <a:endParaRPr lang="zh-CN" altLang="zh-CN" sz="1700" b="1" kern="1200" dirty="0" smtClean="0"/>
        </a:p>
      </dsp:txBody>
      <dsp:txXfrm rot="-5400000">
        <a:off x="1" y="1650873"/>
        <a:ext cx="929485" cy="398351"/>
      </dsp:txXfrm>
    </dsp:sp>
    <dsp:sp modelId="{AF8D691A-AD7E-45B0-BF3B-22A406B15929}">
      <dsp:nvSpPr>
        <dsp:cNvPr id="0" name=""/>
        <dsp:cNvSpPr/>
      </dsp:nvSpPr>
      <dsp:spPr>
        <a:xfrm rot="5400000">
          <a:off x="4103100" y="-2090087"/>
          <a:ext cx="863093" cy="73001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zh-CN" sz="1600" b="1" kern="1200" dirty="0" smtClean="0">
              <a:solidFill>
                <a:schemeClr val="accent1"/>
              </a:solidFill>
              <a:latin typeface="+mj-lt"/>
              <a:ea typeface="+mj-ea"/>
              <a:cs typeface="+mj-cs"/>
            </a:rPr>
            <a:t>客户信息</a:t>
          </a:r>
          <a:r>
            <a:rPr lang="zh-CN" altLang="en-US" sz="1600" b="1" kern="1200" dirty="0" smtClean="0">
              <a:solidFill>
                <a:schemeClr val="accent1"/>
              </a:solidFill>
              <a:latin typeface="+mj-lt"/>
              <a:ea typeface="+mj-ea"/>
              <a:cs typeface="+mj-cs"/>
            </a:rPr>
            <a:t>、客户消费及购买使用行为</a:t>
          </a:r>
        </a:p>
      </dsp:txBody>
      <dsp:txXfrm rot="-5400000">
        <a:off x="884590" y="1170556"/>
        <a:ext cx="7257982" cy="778827"/>
      </dsp:txXfrm>
    </dsp:sp>
    <dsp:sp modelId="{8AE115EE-E325-4D61-92D7-104484650BD0}">
      <dsp:nvSpPr>
        <dsp:cNvPr id="0" name=""/>
        <dsp:cNvSpPr/>
      </dsp:nvSpPr>
      <dsp:spPr>
        <a:xfrm rot="5400000">
          <a:off x="-199175" y="2567451"/>
          <a:ext cx="1327836" cy="9294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x-none" altLang="zh-CN" sz="1700" kern="1200" dirty="0" smtClean="0"/>
            <a:t>数据准备</a:t>
          </a:r>
          <a:endParaRPr lang="zh-CN" altLang="zh-CN" sz="1700" b="1" kern="1200" dirty="0" smtClean="0"/>
        </a:p>
      </dsp:txBody>
      <dsp:txXfrm rot="-5400000">
        <a:off x="1" y="2833019"/>
        <a:ext cx="929485" cy="398351"/>
      </dsp:txXfrm>
    </dsp:sp>
    <dsp:sp modelId="{21461EE5-101C-4341-B444-6E09CAF19D61}">
      <dsp:nvSpPr>
        <dsp:cNvPr id="0" name=""/>
        <dsp:cNvSpPr/>
      </dsp:nvSpPr>
      <dsp:spPr>
        <a:xfrm rot="5400000">
          <a:off x="4147996" y="-850234"/>
          <a:ext cx="863093" cy="73001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b="1" kern="1200" dirty="0" smtClean="0">
              <a:solidFill>
                <a:schemeClr val="accent1"/>
              </a:solidFill>
              <a:latin typeface="+mj-lt"/>
              <a:ea typeface="+mj-ea"/>
              <a:cs typeface="+mj-cs"/>
            </a:rPr>
            <a:t>选择、清洗、构造、整合、格式化</a:t>
          </a:r>
        </a:p>
      </dsp:txBody>
      <dsp:txXfrm rot="-5400000">
        <a:off x="929486" y="2410409"/>
        <a:ext cx="7257982" cy="778827"/>
      </dsp:txXfrm>
    </dsp:sp>
    <dsp:sp modelId="{EB387410-E002-450A-AF99-E43149BF1501}">
      <dsp:nvSpPr>
        <dsp:cNvPr id="0" name=""/>
        <dsp:cNvSpPr/>
      </dsp:nvSpPr>
      <dsp:spPr>
        <a:xfrm rot="5400000">
          <a:off x="-199175" y="3749598"/>
          <a:ext cx="1327836" cy="9294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x-none" altLang="zh-CN" sz="1700" kern="1200" dirty="0" smtClean="0"/>
            <a:t>模型</a:t>
          </a:r>
          <a:r>
            <a:rPr lang="zh-CN" altLang="en-US" sz="1700" kern="1200" dirty="0" smtClean="0"/>
            <a:t>建立</a:t>
          </a:r>
          <a:endParaRPr lang="zh-CN" altLang="zh-CN" sz="1700" b="1" kern="1200" dirty="0" smtClean="0"/>
        </a:p>
      </dsp:txBody>
      <dsp:txXfrm rot="-5400000">
        <a:off x="1" y="4015166"/>
        <a:ext cx="929485" cy="398351"/>
      </dsp:txXfrm>
    </dsp:sp>
    <dsp:sp modelId="{80425EC0-5B7D-4DBD-B44B-AF20A954B4F0}">
      <dsp:nvSpPr>
        <dsp:cNvPr id="0" name=""/>
        <dsp:cNvSpPr/>
      </dsp:nvSpPr>
      <dsp:spPr>
        <a:xfrm rot="5400000">
          <a:off x="4147996" y="331911"/>
          <a:ext cx="863093" cy="73001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b="1" kern="1200" dirty="0" smtClean="0">
              <a:solidFill>
                <a:schemeClr val="accent1"/>
              </a:solidFill>
              <a:latin typeface="+mj-lt"/>
              <a:ea typeface="+mj-ea"/>
              <a:cs typeface="+mj-cs"/>
            </a:rPr>
            <a:t>数据探索，因子分析，生成细分模型，模型分析，模型评估，模型发布</a:t>
          </a:r>
        </a:p>
      </dsp:txBody>
      <dsp:txXfrm rot="-5400000">
        <a:off x="929486" y="3592555"/>
        <a:ext cx="7257982" cy="77882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https://www.ibm.com/developerworks/cn/opensource/os-weka1/weka-data3.jpg" TargetMode="External"/><Relationship Id="rId1" Type="http://schemas.openxmlformats.org/officeDocument/2006/relationships/image" Target="../media/image15.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cstor.cn/proTextdetail_11007.html" TargetMode="External"/><Relationship Id="rId4" Type="http://schemas.openxmlformats.org/officeDocument/2006/relationships/image" Target="../media/image18.jpeg"/><Relationship Id="rId3" Type="http://schemas.openxmlformats.org/officeDocument/2006/relationships/hyperlink" Target="http://www.cstor.cn/proTextdetail_12031.html" TargetMode="External"/><Relationship Id="rId2" Type="http://schemas.openxmlformats.org/officeDocument/2006/relationships/image" Target="../media/image17.jpeg"/><Relationship Id="rId1" Type="http://schemas.openxmlformats.org/officeDocument/2006/relationships/hyperlink" Target="http://www.cstor.cn/proTextdetail_10766.html" TargetMode="Externa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5.png"/><Relationship Id="rId7" Type="http://schemas.openxmlformats.org/officeDocument/2006/relationships/hyperlink" Target="http://www.chinarobots.cn/" TargetMode="External"/><Relationship Id="rId6" Type="http://schemas.openxmlformats.org/officeDocument/2006/relationships/image" Target="../media/image34.png"/><Relationship Id="rId5" Type="http://schemas.openxmlformats.org/officeDocument/2006/relationships/hyperlink" Target="http://www.chinaaiworld.cn/" TargetMode="External"/><Relationship Id="rId4" Type="http://schemas.openxmlformats.org/officeDocument/2006/relationships/image" Target="../media/image33.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5.png"/><Relationship Id="rId25" Type="http://schemas.openxmlformats.org/officeDocument/2006/relationships/image" Target="../media/image44.png"/><Relationship Id="rId24" Type="http://schemas.openxmlformats.org/officeDocument/2006/relationships/hyperlink" Target="http://www.envicloud.cn/" TargetMode="External"/><Relationship Id="rId23" Type="http://schemas.openxmlformats.org/officeDocument/2006/relationships/image" Target="../media/image43.png"/><Relationship Id="rId22" Type="http://schemas.openxmlformats.org/officeDocument/2006/relationships/image" Target="../media/image42.png"/><Relationship Id="rId21" Type="http://schemas.openxmlformats.org/officeDocument/2006/relationships/hyperlink" Target="http://www.wanwuyun.com/" TargetMode="External"/><Relationship Id="rId20" Type="http://schemas.openxmlformats.org/officeDocument/2006/relationships/image" Target="../media/image41.png"/><Relationship Id="rId2" Type="http://schemas.openxmlformats.org/officeDocument/2006/relationships/image" Target="../media/image32.png"/><Relationship Id="rId19" Type="http://schemas.openxmlformats.org/officeDocument/2006/relationships/hyperlink" Target="http://www.smartcitychina.cn/" TargetMode="External"/><Relationship Id="rId18" Type="http://schemas.openxmlformats.org/officeDocument/2006/relationships/image" Target="../media/image40.png"/><Relationship Id="rId17" Type="http://schemas.openxmlformats.org/officeDocument/2006/relationships/hyperlink" Target="http://www.netofthings.cn/" TargetMode="External"/><Relationship Id="rId16" Type="http://schemas.openxmlformats.org/officeDocument/2006/relationships/image" Target="../media/image39.png"/><Relationship Id="rId15" Type="http://schemas.openxmlformats.org/officeDocument/2006/relationships/hyperlink" Target="http://www.thebigdata.cn/" TargetMode="External"/><Relationship Id="rId14" Type="http://schemas.openxmlformats.org/officeDocument/2006/relationships/image" Target="../media/image38.png"/><Relationship Id="rId13" Type="http://schemas.openxmlformats.org/officeDocument/2006/relationships/hyperlink" Target="http://www.worldstor.cn/" TargetMode="External"/><Relationship Id="rId12" Type="http://schemas.openxmlformats.org/officeDocument/2006/relationships/image" Target="../media/image37.png"/><Relationship Id="rId11" Type="http://schemas.openxmlformats.org/officeDocument/2006/relationships/hyperlink" Target="http://www.pm25.org.cn/" TargetMode="External"/><Relationship Id="rId10" Type="http://schemas.openxmlformats.org/officeDocument/2006/relationships/image" Target="../media/image36.png"/><Relationship Id="rId1" Type="http://schemas.openxmlformats.org/officeDocument/2006/relationships/hyperlink" Target="http://www.chinaznyj.com/" TargetMode="Externa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3439"/>
          </a:xfrm>
          <a:prstGeom prst="rect">
            <a:avLst/>
          </a:prstGeom>
          <a:effectLst/>
        </p:spPr>
        <p:txBody>
          <a:bodyPr wrap="square">
            <a:spAutoFit/>
          </a:bodyPr>
          <a:lstStyle/>
          <a:p>
            <a:pPr algn="ctr">
              <a:defRPr/>
            </a:pPr>
            <a:r>
              <a:rPr lang="zh-CN" altLang="en-US" sz="8000" b="1" spc="300" dirty="0" smtClean="0">
                <a:ln w="11430"/>
                <a:solidFill>
                  <a:schemeClr val="accent1">
                    <a:lumMod val="75000"/>
                  </a:schemeClr>
                </a:solidFill>
                <a:latin typeface="微软雅黑" panose="020B0503020204020204" pitchFamily="34" charset="-122"/>
                <a:ea typeface="微软雅黑" panose="020B0503020204020204" pitchFamily="34" charset="-122"/>
              </a:rPr>
              <a:t>数据</a:t>
            </a:r>
            <a:r>
              <a:rPr lang="zh-CN" altLang="en-US" sz="8000" b="1" dirty="0" smtClean="0">
                <a:solidFill>
                  <a:schemeClr val="accent1">
                    <a:lumMod val="75000"/>
                  </a:schemeClr>
                </a:solidFill>
                <a:latin typeface="微软雅黑" panose="020B0503020204020204" pitchFamily="34" charset="-122"/>
                <a:ea typeface="微软雅黑" panose="020B0503020204020204" pitchFamily="34" charset="-122"/>
              </a:rPr>
              <a:t>挖掘基础</a:t>
            </a:r>
            <a:endParaRPr lang="en-US" altLang="zh-CN" sz="8000" b="1" spc="300" dirty="0" smtClean="0">
              <a:ln w="1143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0" name="矩形 19"/>
          <p:cNvSpPr/>
          <p:nvPr/>
        </p:nvSpPr>
        <p:spPr>
          <a:xfrm>
            <a:off x="1571604" y="2214554"/>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43042" y="2643182"/>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陶建辉     主编                                    姜才康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07800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a:spLocks noEditPoints="1"/>
          </p:cNvSpPr>
          <p:nvPr/>
        </p:nvSpPr>
        <p:spPr bwMode="auto">
          <a:xfrm>
            <a:off x="6584171"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5189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 name="Freeform 25"/>
          <p:cNvSpPr>
            <a:spLocks noEditPoints="1"/>
          </p:cNvSpPr>
          <p:nvPr/>
        </p:nvSpPr>
        <p:spPr bwMode="auto">
          <a:xfrm>
            <a:off x="5931063" y="275140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2" name="内容占位符 2"/>
          <p:cNvSpPr txBox="1"/>
          <p:nvPr/>
        </p:nvSpPr>
        <p:spPr>
          <a:xfrm>
            <a:off x="457200" y="1600200"/>
            <a:ext cx="8229600" cy="4525963"/>
          </a:xfrm>
          <a:prstGeom prst="rect">
            <a:avLst/>
          </a:prstGeom>
        </p:spPr>
        <p:txBody>
          <a:bodyPr>
            <a:normAutofit/>
          </a:bodyPr>
          <a:lstStyle/>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val lines = sc.textFile("/34/in/kmeans_data.txt")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声明常量实例</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lines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，从数据文件读取各行数据作为</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RDD</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的元素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val data = lines.map(parseVector _).cache()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声明常量实例</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data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，取数并转换成向量并缓冲存储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val K = "5".toInt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声明常量实例</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Kmeans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设置</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个聚类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val convergeDist = "0.1".toDouble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声明常量实例</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convergeDist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val kPoints = data.takeSample(withReplacement = false, K, 42).toArray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声明常量实例</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kPoints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，取样</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个初始中心点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var tempDist = 1.0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声明变量实例 </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tempDist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dirty="0" smtClean="0"/>
          </a:p>
          <a:p>
            <a:endParaRPr lang="zh-CN" altLang="zh-CN" dirty="0" smtClean="0"/>
          </a:p>
          <a:p>
            <a:pPr marL="228600" marR="0" lvl="0" indent="-228600" algn="l" defTabSz="914400" rtl="0" eaLnBrk="1" fontAlgn="auto" latinLnBrk="0" hangingPunct="1">
              <a:lnSpc>
                <a:spcPct val="90000"/>
              </a:lnSpc>
              <a:spcBef>
                <a:spcPts val="1000"/>
              </a:spcBef>
              <a:spcAft>
                <a:spcPts val="0"/>
              </a:spcAft>
              <a:buClrTx/>
              <a:buSzTx/>
              <a:defRPr/>
            </a:pPr>
            <a:endParaRPr kumimoji="0" lang="zh-CN" altLang="zh-CN"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内容占位符 4"/>
          <p:cNvSpPr txBox="1"/>
          <p:nvPr/>
        </p:nvSpPr>
        <p:spPr>
          <a:xfrm>
            <a:off x="1266092" y="981933"/>
            <a:ext cx="6879101" cy="410769"/>
          </a:xfrm>
          <a:prstGeom prst="rect">
            <a:avLst/>
          </a:prstGeom>
        </p:spPr>
        <p:txBody>
          <a:bodyPr>
            <a:noAutofit/>
          </a:bodyPr>
          <a:lstStyle/>
          <a:p>
            <a:r>
              <a:rPr lang="zh-CN" altLang="zh-CN" b="1" dirty="0">
                <a:solidFill>
                  <a:srgbClr val="3D89BC"/>
                </a:solidFill>
                <a:latin typeface="微软雅黑" panose="020B0503020204020204" pitchFamily="34" charset="-122"/>
                <a:ea typeface="微软雅黑" panose="020B0503020204020204" pitchFamily="34" charset="-122"/>
              </a:rPr>
              <a:t>在</a:t>
            </a:r>
            <a:r>
              <a:rPr lang="en-US" altLang="zh-CN" b="1" dirty="0">
                <a:solidFill>
                  <a:srgbClr val="3D89BC"/>
                </a:solidFill>
                <a:latin typeface="微软雅黑" panose="020B0503020204020204" pitchFamily="34" charset="-122"/>
                <a:ea typeface="微软雅黑" panose="020B0503020204020204" pitchFamily="34" charset="-122"/>
              </a:rPr>
              <a:t>Spark</a:t>
            </a:r>
            <a:r>
              <a:rPr lang="zh-CN" altLang="zh-CN" b="1" dirty="0">
                <a:solidFill>
                  <a:srgbClr val="3D89BC"/>
                </a:solidFill>
                <a:latin typeface="微软雅黑" panose="020B0503020204020204" pitchFamily="34" charset="-122"/>
                <a:ea typeface="微软雅黑" panose="020B0503020204020204" pitchFamily="34" charset="-122"/>
              </a:rPr>
              <a:t>集群上执行</a:t>
            </a:r>
            <a:r>
              <a:rPr lang="en-US" altLang="zh-CN" b="1" dirty="0">
                <a:solidFill>
                  <a:srgbClr val="3D89BC"/>
                </a:solidFill>
                <a:latin typeface="微软雅黑" panose="020B0503020204020204" pitchFamily="34" charset="-122"/>
                <a:ea typeface="微软雅黑" panose="020B0503020204020204" pitchFamily="34" charset="-122"/>
              </a:rPr>
              <a:t>K-Means</a:t>
            </a:r>
            <a:r>
              <a:rPr lang="zh-CN" altLang="zh-CN" b="1" dirty="0">
                <a:solidFill>
                  <a:srgbClr val="3D89BC"/>
                </a:solidFill>
                <a:latin typeface="微软雅黑" panose="020B0503020204020204" pitchFamily="34" charset="-122"/>
                <a:ea typeface="微软雅黑" panose="020B0503020204020204" pitchFamily="34" charset="-122"/>
              </a:rPr>
              <a:t>程序（处理该数据集）</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2" name="内容占位符 2"/>
          <p:cNvSpPr txBox="1"/>
          <p:nvPr/>
        </p:nvSpPr>
        <p:spPr>
          <a:xfrm>
            <a:off x="457200" y="1600200"/>
            <a:ext cx="8229600" cy="4525963"/>
          </a:xfrm>
          <a:prstGeom prst="rect">
            <a:avLst/>
          </a:prstGeom>
        </p:spPr>
        <p:txBody>
          <a:bodyPr>
            <a:normAutofit/>
          </a:bodyPr>
          <a:lstStyle/>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while(tempDist &gt; convergeDist)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val closest = data.map (point =&gt; (closestPoint(point, kPoints), (point, 1)))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找离</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point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最近的中心点 </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val pointStats = closest.reduceByKey{case ((p1, q1), (p2, q2)) =&gt; (p1 + p2, q1 + q2)}</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val newPoints = pointStats.map {pair =&gt;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(pair._1, pair._2._1 * (1.0 / pair._2._2))}.collectAsMap()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声明常量实例</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newPoints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，并计算新的中心点</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dirty="0" smtClean="0"/>
          </a:p>
          <a:p>
            <a:endParaRPr lang="zh-CN" altLang="zh-CN" dirty="0" smtClean="0"/>
          </a:p>
          <a:p>
            <a:pPr marL="228600" marR="0" lvl="0" indent="-228600" algn="l" defTabSz="914400" rtl="0" eaLnBrk="1" fontAlgn="auto" latinLnBrk="0" hangingPunct="1">
              <a:lnSpc>
                <a:spcPct val="90000"/>
              </a:lnSpc>
              <a:spcBef>
                <a:spcPts val="1000"/>
              </a:spcBef>
              <a:spcAft>
                <a:spcPts val="0"/>
              </a:spcAft>
              <a:buClrTx/>
              <a:buSzTx/>
              <a:defRPr/>
            </a:pPr>
            <a:endParaRPr kumimoji="0" lang="zh-CN" altLang="zh-CN"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内容占位符 4"/>
          <p:cNvSpPr txBox="1"/>
          <p:nvPr/>
        </p:nvSpPr>
        <p:spPr>
          <a:xfrm>
            <a:off x="1266092" y="981933"/>
            <a:ext cx="6879101" cy="410769"/>
          </a:xfrm>
          <a:prstGeom prst="rect">
            <a:avLst/>
          </a:prstGeom>
        </p:spPr>
        <p:txBody>
          <a:bodyPr>
            <a:noAutofit/>
          </a:bodyPr>
          <a:lstStyle/>
          <a:p>
            <a:r>
              <a:rPr lang="zh-CN" altLang="zh-CN" b="1" dirty="0">
                <a:solidFill>
                  <a:srgbClr val="3D89BC"/>
                </a:solidFill>
                <a:latin typeface="微软雅黑" panose="020B0503020204020204" pitchFamily="34" charset="-122"/>
                <a:ea typeface="微软雅黑" panose="020B0503020204020204" pitchFamily="34" charset="-122"/>
              </a:rPr>
              <a:t>在</a:t>
            </a:r>
            <a:r>
              <a:rPr lang="en-US" altLang="zh-CN" b="1" dirty="0">
                <a:solidFill>
                  <a:srgbClr val="3D89BC"/>
                </a:solidFill>
                <a:latin typeface="微软雅黑" panose="020B0503020204020204" pitchFamily="34" charset="-122"/>
                <a:ea typeface="微软雅黑" panose="020B0503020204020204" pitchFamily="34" charset="-122"/>
              </a:rPr>
              <a:t>Spark</a:t>
            </a:r>
            <a:r>
              <a:rPr lang="zh-CN" altLang="zh-CN" b="1" dirty="0">
                <a:solidFill>
                  <a:srgbClr val="3D89BC"/>
                </a:solidFill>
                <a:latin typeface="微软雅黑" panose="020B0503020204020204" pitchFamily="34" charset="-122"/>
                <a:ea typeface="微软雅黑" panose="020B0503020204020204" pitchFamily="34" charset="-122"/>
              </a:rPr>
              <a:t>集群上执行</a:t>
            </a:r>
            <a:r>
              <a:rPr lang="en-US" altLang="zh-CN" b="1" dirty="0">
                <a:solidFill>
                  <a:srgbClr val="3D89BC"/>
                </a:solidFill>
                <a:latin typeface="微软雅黑" panose="020B0503020204020204" pitchFamily="34" charset="-122"/>
                <a:ea typeface="微软雅黑" panose="020B0503020204020204" pitchFamily="34" charset="-122"/>
              </a:rPr>
              <a:t>K-Means</a:t>
            </a:r>
            <a:r>
              <a:rPr lang="zh-CN" altLang="zh-CN" b="1" dirty="0">
                <a:solidFill>
                  <a:srgbClr val="3D89BC"/>
                </a:solidFill>
                <a:latin typeface="微软雅黑" panose="020B0503020204020204" pitchFamily="34" charset="-122"/>
                <a:ea typeface="微软雅黑" panose="020B0503020204020204" pitchFamily="34" charset="-122"/>
              </a:rPr>
              <a:t>程序（处理该数据集）</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2" name="内容占位符 2"/>
          <p:cNvSpPr txBox="1"/>
          <p:nvPr/>
        </p:nvSpPr>
        <p:spPr>
          <a:xfrm>
            <a:off x="457200" y="1600200"/>
            <a:ext cx="8229600" cy="4525963"/>
          </a:xfrm>
          <a:prstGeom prst="rect">
            <a:avLst/>
          </a:prstGeom>
        </p:spPr>
        <p:txBody>
          <a:bodyPr>
            <a:normAutofit/>
          </a:bodyPr>
          <a:lstStyle/>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tempDist = 0.0</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for (i &lt;- 0 until K)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tempDist += squaredDistance(kPoints(i), newPoints(i))</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计算新旧中心点的距离 </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for (newP &lt;- newPoints)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kPoints(newP._1) = newP._2</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println("Finished iteration (delta = " + tempDist +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dirty="0" smtClean="0"/>
          </a:p>
          <a:p>
            <a:endParaRPr lang="zh-CN" altLang="zh-CN" dirty="0" smtClean="0"/>
          </a:p>
          <a:p>
            <a:pPr marL="228600" marR="0" lvl="0" indent="-228600" algn="l" defTabSz="914400" rtl="0" eaLnBrk="1" fontAlgn="auto" latinLnBrk="0" hangingPunct="1">
              <a:lnSpc>
                <a:spcPct val="90000"/>
              </a:lnSpc>
              <a:spcBef>
                <a:spcPts val="1000"/>
              </a:spcBef>
              <a:spcAft>
                <a:spcPts val="0"/>
              </a:spcAft>
              <a:buClrTx/>
              <a:buSzTx/>
              <a:defRPr/>
            </a:pPr>
            <a:endParaRPr kumimoji="0" lang="zh-CN" altLang="zh-CN"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内容占位符 4"/>
          <p:cNvSpPr txBox="1"/>
          <p:nvPr/>
        </p:nvSpPr>
        <p:spPr>
          <a:xfrm>
            <a:off x="1266092" y="981933"/>
            <a:ext cx="6879101" cy="410769"/>
          </a:xfrm>
          <a:prstGeom prst="rect">
            <a:avLst/>
          </a:prstGeom>
        </p:spPr>
        <p:txBody>
          <a:bodyPr>
            <a:noAutofit/>
          </a:bodyPr>
          <a:lstStyle/>
          <a:p>
            <a:r>
              <a:rPr lang="zh-CN" altLang="zh-CN" b="1" dirty="0">
                <a:solidFill>
                  <a:srgbClr val="3D89BC"/>
                </a:solidFill>
                <a:latin typeface="微软雅黑" panose="020B0503020204020204" pitchFamily="34" charset="-122"/>
                <a:ea typeface="微软雅黑" panose="020B0503020204020204" pitchFamily="34" charset="-122"/>
              </a:rPr>
              <a:t>在</a:t>
            </a:r>
            <a:r>
              <a:rPr lang="en-US" altLang="zh-CN" b="1" dirty="0">
                <a:solidFill>
                  <a:srgbClr val="3D89BC"/>
                </a:solidFill>
                <a:latin typeface="微软雅黑" panose="020B0503020204020204" pitchFamily="34" charset="-122"/>
                <a:ea typeface="微软雅黑" panose="020B0503020204020204" pitchFamily="34" charset="-122"/>
              </a:rPr>
              <a:t>Spark</a:t>
            </a:r>
            <a:r>
              <a:rPr lang="zh-CN" altLang="zh-CN" b="1" dirty="0">
                <a:solidFill>
                  <a:srgbClr val="3D89BC"/>
                </a:solidFill>
                <a:latin typeface="微软雅黑" panose="020B0503020204020204" pitchFamily="34" charset="-122"/>
                <a:ea typeface="微软雅黑" panose="020B0503020204020204" pitchFamily="34" charset="-122"/>
              </a:rPr>
              <a:t>集群上执行</a:t>
            </a:r>
            <a:r>
              <a:rPr lang="en-US" altLang="zh-CN" b="1" dirty="0">
                <a:solidFill>
                  <a:srgbClr val="3D89BC"/>
                </a:solidFill>
                <a:latin typeface="微软雅黑" panose="020B0503020204020204" pitchFamily="34" charset="-122"/>
                <a:ea typeface="微软雅黑" panose="020B0503020204020204" pitchFamily="34" charset="-122"/>
              </a:rPr>
              <a:t>K-Means</a:t>
            </a:r>
            <a:r>
              <a:rPr lang="zh-CN" altLang="zh-CN" b="1" dirty="0">
                <a:solidFill>
                  <a:srgbClr val="3D89BC"/>
                </a:solidFill>
                <a:latin typeface="微软雅黑" panose="020B0503020204020204" pitchFamily="34" charset="-122"/>
                <a:ea typeface="微软雅黑" panose="020B0503020204020204" pitchFamily="34" charset="-122"/>
              </a:rPr>
              <a:t>程序（处理该数据集）</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2" name="内容占位符 2"/>
          <p:cNvSpPr txBox="1"/>
          <p:nvPr/>
        </p:nvSpPr>
        <p:spPr>
          <a:xfrm>
            <a:off x="457200" y="1600200"/>
            <a:ext cx="8229600" cy="4525963"/>
          </a:xfrm>
          <a:prstGeom prst="rect">
            <a:avLst/>
          </a:prstGeom>
        </p:spPr>
        <p:txBody>
          <a:bodyPr>
            <a:normAutofit/>
          </a:bodyPr>
          <a:lstStyle/>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println("Final centers:")</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kPoints.foreach(println)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打印输出结果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Final centers:</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(0.4, 1493.3333333333333)</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(0.5999999999999999, 2483.333333333333)</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(0.8, 1996.6666666666665)</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(1.0, 1196.6666666666665)</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DenseVector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(0.2, 983.3333333333333)</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dirty="0" smtClean="0"/>
          </a:p>
          <a:p>
            <a:endParaRPr lang="zh-CN" altLang="zh-CN" dirty="0" smtClean="0"/>
          </a:p>
          <a:p>
            <a:pPr marL="228600" marR="0" lvl="0" indent="-228600" algn="l" defTabSz="914400" rtl="0" eaLnBrk="1" fontAlgn="auto" latinLnBrk="0" hangingPunct="1">
              <a:lnSpc>
                <a:spcPct val="90000"/>
              </a:lnSpc>
              <a:spcBef>
                <a:spcPts val="1000"/>
              </a:spcBef>
              <a:spcAft>
                <a:spcPts val="0"/>
              </a:spcAft>
              <a:buClrTx/>
              <a:buSzTx/>
              <a:defRPr/>
            </a:pPr>
            <a:endParaRPr kumimoji="0" lang="zh-CN" altLang="zh-CN"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内容占位符 4"/>
          <p:cNvSpPr txBox="1"/>
          <p:nvPr/>
        </p:nvSpPr>
        <p:spPr>
          <a:xfrm>
            <a:off x="1266092" y="981933"/>
            <a:ext cx="6879101" cy="410769"/>
          </a:xfrm>
          <a:prstGeom prst="rect">
            <a:avLst/>
          </a:prstGeom>
        </p:spPr>
        <p:txBody>
          <a:bodyPr>
            <a:noAutofit/>
          </a:bodyPr>
          <a:lstStyle/>
          <a:p>
            <a:r>
              <a:rPr lang="zh-CN" altLang="zh-CN" b="1" dirty="0">
                <a:solidFill>
                  <a:srgbClr val="3D89BC"/>
                </a:solidFill>
                <a:latin typeface="微软雅黑" panose="020B0503020204020204" pitchFamily="34" charset="-122"/>
                <a:ea typeface="微软雅黑" panose="020B0503020204020204" pitchFamily="34" charset="-122"/>
              </a:rPr>
              <a:t>在</a:t>
            </a:r>
            <a:r>
              <a:rPr lang="en-US" altLang="zh-CN" b="1" dirty="0">
                <a:solidFill>
                  <a:srgbClr val="3D89BC"/>
                </a:solidFill>
                <a:latin typeface="微软雅黑" panose="020B0503020204020204" pitchFamily="34" charset="-122"/>
                <a:ea typeface="微软雅黑" panose="020B0503020204020204" pitchFamily="34" charset="-122"/>
              </a:rPr>
              <a:t>Spark</a:t>
            </a:r>
            <a:r>
              <a:rPr lang="zh-CN" altLang="zh-CN" b="1" dirty="0">
                <a:solidFill>
                  <a:srgbClr val="3D89BC"/>
                </a:solidFill>
                <a:latin typeface="微软雅黑" panose="020B0503020204020204" pitchFamily="34" charset="-122"/>
                <a:ea typeface="微软雅黑" panose="020B0503020204020204" pitchFamily="34" charset="-122"/>
              </a:rPr>
              <a:t>集群上执行</a:t>
            </a:r>
            <a:r>
              <a:rPr lang="en-US" altLang="zh-CN" b="1" dirty="0">
                <a:solidFill>
                  <a:srgbClr val="3D89BC"/>
                </a:solidFill>
                <a:latin typeface="微软雅黑" panose="020B0503020204020204" pitchFamily="34" charset="-122"/>
                <a:ea typeface="微软雅黑" panose="020B0503020204020204" pitchFamily="34" charset="-122"/>
              </a:rPr>
              <a:t>K-Means</a:t>
            </a:r>
            <a:r>
              <a:rPr lang="zh-CN" altLang="zh-CN" b="1" dirty="0">
                <a:solidFill>
                  <a:srgbClr val="3D89BC"/>
                </a:solidFill>
                <a:latin typeface="微软雅黑" panose="020B0503020204020204" pitchFamily="34" charset="-122"/>
                <a:ea typeface="微软雅黑" panose="020B0503020204020204" pitchFamily="34" charset="-122"/>
              </a:rPr>
              <a:t>程序（处理该数据集）</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0"/>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2" y="1169836"/>
              <a:ext cx="2140281" cy="523220"/>
            </a:xfrm>
            <a:prstGeom prst="rect">
              <a:avLst/>
            </a:prstGeom>
            <a:noFill/>
          </p:spPr>
          <p:txBody>
            <a:bodyPr wrap="none" rtlCol="0">
              <a:spAutoFit/>
            </a:bodyPr>
            <a:lstStyle/>
            <a:p>
              <a:pPr algn="ctr"/>
              <a:r>
                <a:rPr lang="zh-CN" altLang="en-US" sz="2800" dirty="0" smtClean="0">
                  <a:solidFill>
                    <a:schemeClr val="accent4"/>
                  </a:solidFill>
                </a:rPr>
                <a:t>第六章　数据挖掘应用案例</a:t>
              </a:r>
              <a:endParaRPr lang="zh-CN" altLang="en-US" sz="2800" dirty="0">
                <a:solidFill>
                  <a:schemeClr val="accent4"/>
                </a:solidFill>
              </a:endParaRPr>
            </a:p>
          </p:txBody>
        </p:sp>
      </p:grpSp>
      <p:grpSp>
        <p:nvGrpSpPr>
          <p:cNvPr id="6" name="组合 66"/>
          <p:cNvGrpSpPr/>
          <p:nvPr/>
        </p:nvGrpSpPr>
        <p:grpSpPr>
          <a:xfrm>
            <a:off x="1738205" y="1999561"/>
            <a:ext cx="6481939" cy="1063229"/>
            <a:chOff x="-2095264" y="2805495"/>
            <a:chExt cx="6481939" cy="1063229"/>
          </a:xfrm>
        </p:grpSpPr>
        <p:sp>
          <p:nvSpPr>
            <p:cNvPr id="47" name="圆角矩形 46"/>
            <p:cNvSpPr/>
            <p:nvPr/>
          </p:nvSpPr>
          <p:spPr>
            <a:xfrm>
              <a:off x="-2095264" y="3474570"/>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t> 6.2 </a:t>
              </a:r>
              <a:r>
                <a:rPr lang="zh-CN" altLang="en-US" sz="2000" dirty="0" smtClean="0"/>
                <a:t>银行信贷评价</a:t>
              </a:r>
              <a:endParaRPr lang="zh-CN" altLang="en-US" sz="2000" dirty="0"/>
            </a:p>
          </p:txBody>
        </p:sp>
        <p:sp>
          <p:nvSpPr>
            <p:cNvPr id="48" name="矩形 47"/>
            <p:cNvSpPr/>
            <p:nvPr/>
          </p:nvSpPr>
          <p:spPr>
            <a:xfrm>
              <a:off x="4201944" y="2805495"/>
              <a:ext cx="184731" cy="369332"/>
            </a:xfrm>
            <a:prstGeom prst="rect">
              <a:avLst/>
            </a:prstGeom>
          </p:spPr>
          <p:txBody>
            <a:bodyPr wrap="none">
              <a:spAutoFit/>
            </a:bodyPr>
            <a:lstStyle/>
            <a:p>
              <a:endParaRPr lang="zh-CN" altLang="en-US"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28790" y="485215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 习题</a:t>
            </a:r>
            <a:endParaRPr lang="zh-CN" altLang="en-US" sz="2100" dirty="0">
              <a:solidFill>
                <a:schemeClr val="tx1">
                  <a:lumMod val="75000"/>
                  <a:lumOff val="25000"/>
                </a:schemeClr>
              </a:solidFill>
            </a:endParaRPr>
          </a:p>
        </p:txBody>
      </p:sp>
      <p:sp>
        <p:nvSpPr>
          <p:cNvPr id="58" name="圆角矩形 57"/>
          <p:cNvSpPr/>
          <p:nvPr/>
        </p:nvSpPr>
        <p:spPr>
          <a:xfrm>
            <a:off x="1753174" y="314527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6.3 </a:t>
            </a:r>
            <a:r>
              <a:rPr lang="zh-CN" altLang="en-US" sz="2100" dirty="0" smtClean="0">
                <a:solidFill>
                  <a:schemeClr val="tx1">
                    <a:lumMod val="75000"/>
                    <a:lumOff val="25000"/>
                  </a:schemeClr>
                </a:solidFill>
              </a:rPr>
              <a:t>指数预测</a:t>
            </a:r>
            <a:endParaRPr lang="zh-CN" altLang="en-US" sz="2100" dirty="0">
              <a:solidFill>
                <a:schemeClr val="tx1">
                  <a:lumMod val="75000"/>
                  <a:lumOff val="25000"/>
                </a:schemeClr>
              </a:solidFill>
            </a:endParaRPr>
          </a:p>
        </p:txBody>
      </p:sp>
      <p:sp>
        <p:nvSpPr>
          <p:cNvPr id="29" name="圆角矩形 28"/>
          <p:cNvSpPr/>
          <p:nvPr/>
        </p:nvSpPr>
        <p:spPr>
          <a:xfrm>
            <a:off x="1747078" y="366343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6.4 </a:t>
            </a:r>
            <a:r>
              <a:rPr lang="zh-CN" altLang="en-US" sz="2100" dirty="0" smtClean="0">
                <a:solidFill>
                  <a:schemeClr val="tx1">
                    <a:lumMod val="75000"/>
                    <a:lumOff val="25000"/>
                  </a:schemeClr>
                </a:solidFill>
              </a:rPr>
              <a:t>客户分群的精准智能营销</a:t>
            </a:r>
            <a:endParaRPr lang="zh-CN" altLang="en-US" sz="2100" dirty="0">
              <a:solidFill>
                <a:schemeClr val="tx1">
                  <a:lumMod val="75000"/>
                  <a:lumOff val="25000"/>
                </a:schemeClr>
              </a:solidFill>
            </a:endParaRPr>
          </a:p>
        </p:txBody>
      </p:sp>
      <p:sp>
        <p:nvSpPr>
          <p:cNvPr id="30" name="圆角矩形 29"/>
          <p:cNvSpPr/>
          <p:nvPr/>
        </p:nvSpPr>
        <p:spPr>
          <a:xfrm>
            <a:off x="1728790" y="423035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6.5 </a:t>
            </a:r>
            <a:r>
              <a:rPr lang="zh-CN" altLang="en-US" sz="2100" dirty="0" smtClean="0">
                <a:solidFill>
                  <a:schemeClr val="tx1">
                    <a:lumMod val="75000"/>
                    <a:lumOff val="25000"/>
                  </a:schemeClr>
                </a:solidFill>
              </a:rPr>
              <a:t>使用</a:t>
            </a:r>
            <a:r>
              <a:rPr lang="en-US" altLang="zh-CN" sz="2100" dirty="0" smtClean="0">
                <a:solidFill>
                  <a:schemeClr val="tx1">
                    <a:lumMod val="75000"/>
                    <a:lumOff val="25000"/>
                  </a:schemeClr>
                </a:solidFill>
              </a:rPr>
              <a:t>WEKA</a:t>
            </a:r>
            <a:r>
              <a:rPr lang="zh-CN" altLang="en-US" sz="2100" dirty="0" smtClean="0">
                <a:solidFill>
                  <a:schemeClr val="tx1">
                    <a:lumMod val="75000"/>
                    <a:lumOff val="25000"/>
                  </a:schemeClr>
                </a:solidFill>
              </a:rPr>
              <a:t>进行房屋定价</a:t>
            </a:r>
            <a:endParaRPr lang="zh-CN" altLang="en-US" sz="2100" dirty="0">
              <a:solidFill>
                <a:schemeClr val="tx1">
                  <a:lumMod val="75000"/>
                  <a:lumOff val="25000"/>
                </a:schemeClr>
              </a:solidFill>
            </a:endParaRPr>
          </a:p>
        </p:txBody>
      </p:sp>
      <p:grpSp>
        <p:nvGrpSpPr>
          <p:cNvPr id="31" name="组合 67"/>
          <p:cNvGrpSpPr/>
          <p:nvPr/>
        </p:nvGrpSpPr>
        <p:grpSpPr>
          <a:xfrm>
            <a:off x="1752756" y="2147221"/>
            <a:ext cx="5813425" cy="409575"/>
            <a:chOff x="1755195" y="2935089"/>
            <a:chExt cx="5813425" cy="409575"/>
          </a:xfrm>
        </p:grpSpPr>
        <p:sp>
          <p:nvSpPr>
            <p:cNvPr id="33" name="圆角矩形 32"/>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1755195" y="2945884"/>
              <a:ext cx="5813425" cy="398780"/>
            </a:xfrm>
            <a:prstGeom prst="rect">
              <a:avLst/>
            </a:prstGeom>
          </p:spPr>
          <p:txBody>
            <a:bodyPr wrap="square">
              <a:spAutoFit/>
            </a:bodyPr>
            <a:lstStyle/>
            <a:p>
              <a:r>
                <a:rPr lang="en-US" altLang="zh-CN" sz="20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000" spc="225" dirty="0" smtClean="0">
                  <a:solidFill>
                    <a:schemeClr val="tx1">
                      <a:lumMod val="75000"/>
                      <a:lumOff val="25000"/>
                    </a:schemeClr>
                  </a:solidFill>
                  <a:latin typeface="微软雅黑" panose="020B0503020204020204" pitchFamily="34" charset="-122"/>
                  <a:ea typeface="微软雅黑" panose="020B0503020204020204" pitchFamily="34" charset="-122"/>
                </a:rPr>
                <a:t>电力行业采用聚类方法进行主变油温分析</a:t>
              </a:r>
              <a:endParaRPr lang="zh-CN" altLang="en-US" sz="20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smtClean="0">
                <a:solidFill>
                  <a:prstClr val="white"/>
                </a:solidFill>
              </a:rPr>
              <a:t>银行信贷评价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19" name="矩形 18"/>
          <p:cNvSpPr/>
          <p:nvPr/>
        </p:nvSpPr>
        <p:spPr>
          <a:xfrm>
            <a:off x="670560" y="1194020"/>
            <a:ext cx="7400544" cy="2264851"/>
          </a:xfrm>
          <a:prstGeom prst="rect">
            <a:avLst/>
          </a:prstGeom>
        </p:spPr>
        <p:txBody>
          <a:bodyPr wrap="square">
            <a:sp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评估机构会利用信用评分模型对客户的信息进行量化分析，从而评定客户的信用等级，可以更好地控制风险，减少不良贷款的发生率</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Ranshami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提出了两种方法进行信用评价，多重判别分析和神经网络，并且发现神经网络分类器的预测结果显著优于统计回归模型。之后，有更多专家将神经网络和回归及基因算法在客户信用评分中进行了对比。</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smtClean="0">
                <a:solidFill>
                  <a:prstClr val="white"/>
                </a:solidFill>
              </a:rPr>
              <a:t>银行信贷评价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566928" y="1055638"/>
            <a:ext cx="7540752" cy="1895519"/>
          </a:xfrm>
          <a:prstGeom prst="rect">
            <a:avLst/>
          </a:prstGeom>
        </p:spPr>
        <p:txBody>
          <a:bodyPr wrap="square">
            <a:sp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神经网络（</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就是构建一个含有输入层、输出层和隐含层的模型，其中隐含层可以有多层，这组输入和输出单元相互连接，单元之间的每个连接都设置一个权重。输入层中神经元数目根据数据集中的属性数目确定，输出层为一个神经元，经过训练，设定迭代次数和误差及求出每个神经元的权重，确定模型，对输入数据进行预测。</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1" name="矩形 20"/>
          <p:cNvSpPr/>
          <p:nvPr/>
        </p:nvSpPr>
        <p:spPr>
          <a:xfrm>
            <a:off x="633984" y="3122182"/>
            <a:ext cx="7540752" cy="1895519"/>
          </a:xfrm>
          <a:prstGeom prst="rect">
            <a:avLst/>
          </a:prstGeom>
        </p:spPr>
        <p:txBody>
          <a:bodyPr wrap="square">
            <a:sp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由于“反向传播”的英文叫做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Back-Propagation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，所以这个算法也常常被学者简称为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BP</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反向传播算法分为两步进行：正向传播：输入的样本从输入层经过隐单元一层一层进行处理，通过所有的隐层之后，传向输出层。反向传播：把误差信号按原来正向传播的通路反向传回，并对每个隐层的各个神经元的权系数进行修改，以使误差信号趋向最小。</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BP</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算法的实质是，求取误差函数最小值问题。</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smtClean="0">
                <a:solidFill>
                  <a:prstClr val="white"/>
                </a:solidFill>
              </a:rPr>
              <a:t>银行信贷评价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566928" y="1055638"/>
            <a:ext cx="7540752" cy="1895519"/>
          </a:xfrm>
          <a:prstGeom prst="rect">
            <a:avLst/>
          </a:prstGeom>
        </p:spPr>
        <p:txBody>
          <a:bodyPr wrap="square">
            <a:sp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神经网络（</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就是构建一个含有输入层、输出层和隐含层的模型，其中隐含层可以有多层，这组输入和输出单元相互连接，单元之间的每个连接都设置一个权重。输入层中神经元数目根据数据集中的属性数目确定，输出层为一个神经元，经过训练，设定迭代次数和误差及求出每个神经元的权重，确定模型，对输入数据进行预测。</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1" name="矩形 20"/>
          <p:cNvSpPr/>
          <p:nvPr/>
        </p:nvSpPr>
        <p:spPr>
          <a:xfrm>
            <a:off x="633984" y="3122182"/>
            <a:ext cx="7540752" cy="1895519"/>
          </a:xfrm>
          <a:prstGeom prst="rect">
            <a:avLst/>
          </a:prstGeom>
        </p:spPr>
        <p:txBody>
          <a:bodyPr wrap="square">
            <a:sp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由于“反向传播”的英文叫做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Back-Propagation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，所以这个算法也常常被学者简称为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BP</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反向传播算法分为两步进行：正向传播：输入的样本从输入层经过隐单元一层一层进行处理，通过所有的隐层之后，传向输出层。反向传播：把误差信号按原来正向传播的通路反向传回，并对每个隐层的各个神经元的权系数进行修改，以使误差信号趋向最小。</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BP</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算法的实质是，求取误差函数最小值问题。</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smtClean="0">
                <a:solidFill>
                  <a:prstClr val="white"/>
                </a:solidFill>
              </a:rPr>
              <a:t>银行信贷评价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17" name="矩形 16"/>
          <p:cNvSpPr/>
          <p:nvPr/>
        </p:nvSpPr>
        <p:spPr>
          <a:xfrm>
            <a:off x="566928" y="1055638"/>
            <a:ext cx="7540752" cy="1526187"/>
          </a:xfrm>
          <a:prstGeom prst="rect">
            <a:avLst/>
          </a:prstGeom>
        </p:spPr>
        <p:txBody>
          <a:bodyPr wrap="square">
            <a:spAutoFit/>
          </a:bodyPr>
          <a:lstStyle/>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BPNN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中表现为</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MultiLayerPerceptron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，其具体可调节参数有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M</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。其中</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为学习率，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M</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为冲量，</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为迭代次数。第一组实验：对数据进行</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10 - folds Cross – validation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L=0.3</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M=0.9</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N=500</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，使用数据集为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China Credit Data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实验结果如下：</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18" name="表格 17"/>
          <p:cNvGraphicFramePr>
            <a:graphicFrameLocks noGrp="1"/>
          </p:cNvGraphicFramePr>
          <p:nvPr/>
        </p:nvGraphicFramePr>
        <p:xfrm>
          <a:off x="734786" y="2728912"/>
          <a:ext cx="7135584" cy="2790144"/>
        </p:xfrm>
        <a:graphic>
          <a:graphicData uri="http://schemas.openxmlformats.org/drawingml/2006/table">
            <a:tbl>
              <a:tblPr/>
              <a:tblGrid>
                <a:gridCol w="2378528"/>
                <a:gridCol w="2378528"/>
                <a:gridCol w="2378528"/>
              </a:tblGrid>
              <a:tr h="797184">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实际</a:t>
                      </a: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0" indent="266700" algn="ctr" defTabSz="914400" rtl="0" eaLnBrk="1" latinLnBrk="0" hangingPunct="1">
                        <a:lnSpc>
                          <a:spcPct val="150000"/>
                        </a:lnSpc>
                        <a:spcAft>
                          <a:spcPts val="0"/>
                        </a:spcAft>
                      </a:pPr>
                      <a:r>
                        <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预测</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Good</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Bad</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92">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Good</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TP=113</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FP=37</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92">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Bad</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FN=43</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TN=48</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92">
                <a:tc rowSpan="3">
                  <a:txBody>
                    <a:bodyPr/>
                    <a:lstStyle/>
                    <a:p>
                      <a:pPr marL="0" indent="266700" algn="ctr" defTabSz="914400" rtl="0" eaLnBrk="1" latinLnBrk="0" hangingPunct="1">
                        <a:lnSpc>
                          <a:spcPct val="150000"/>
                        </a:lnSpc>
                        <a:spcAft>
                          <a:spcPts val="0"/>
                        </a:spcAft>
                      </a:pPr>
                      <a:r>
                        <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结果分析</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Type1 error</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25.0%</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92">
                <a:tc vMerge="1">
                  <a:tcPr/>
                </a:tc>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Type2 error</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47.3%</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92">
                <a:tc vMerge="1">
                  <a:tcPr/>
                </a:tc>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HiteRate</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66.5%</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smtClean="0">
                <a:solidFill>
                  <a:prstClr val="white"/>
                </a:solidFill>
              </a:rPr>
              <a:t>银行信贷评价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6" name="TextBox 25"/>
          <p:cNvSpPr txBox="1"/>
          <p:nvPr/>
        </p:nvSpPr>
        <p:spPr>
          <a:xfrm>
            <a:off x="1341120" y="1706880"/>
            <a:ext cx="5521576" cy="3742178"/>
          </a:xfrm>
          <a:prstGeom prst="rect">
            <a:avLst/>
          </a:prstGeom>
          <a:noFill/>
        </p:spPr>
        <p:txBody>
          <a:bodyPr wrap="none" rtlCol="0">
            <a:sp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HitRate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：命中率，即预测准确的数据量的百分比。</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Type1 error: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bad</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数据预测为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good</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数据的百分比。</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Type2 error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good</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数据预测为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bad</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数据的百分比</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1032" name="Picture 8"/>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2414016" y="2289936"/>
            <a:ext cx="1762125" cy="400050"/>
          </a:xfrm>
          <a:prstGeom prst="rect">
            <a:avLst/>
          </a:prstGeom>
          <a:noFill/>
          <a:ln w="9525">
            <a:noFill/>
            <a:miter lim="800000"/>
            <a:headEnd/>
            <a:tailEnd/>
          </a:ln>
        </p:spPr>
      </p:pic>
      <p:pic>
        <p:nvPicPr>
          <p:cNvPr id="1033"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98749" y="3315188"/>
            <a:ext cx="1333500" cy="400050"/>
          </a:xfrm>
          <a:prstGeom prst="rect">
            <a:avLst/>
          </a:prstGeom>
          <a:noFill/>
          <a:ln w="9525">
            <a:noFill/>
            <a:miter lim="800000"/>
            <a:headEnd/>
            <a:tailEnd/>
          </a:ln>
        </p:spPr>
      </p:pic>
      <p:pic>
        <p:nvPicPr>
          <p:cNvPr id="1034"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75743" y="4706147"/>
            <a:ext cx="1362075" cy="400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2" y="1169836"/>
              <a:ext cx="2140281" cy="523220"/>
            </a:xfrm>
            <a:prstGeom prst="rect">
              <a:avLst/>
            </a:prstGeom>
            <a:noFill/>
          </p:spPr>
          <p:txBody>
            <a:bodyPr wrap="none" rtlCol="0">
              <a:spAutoFit/>
            </a:bodyPr>
            <a:lstStyle/>
            <a:p>
              <a:pPr algn="ctr"/>
              <a:r>
                <a:rPr lang="zh-CN" altLang="en-US" sz="2800" dirty="0" smtClean="0">
                  <a:solidFill>
                    <a:schemeClr val="accent4"/>
                  </a:solidFill>
                </a:rPr>
                <a:t>第六章　数据挖掘应用案例</a:t>
              </a:r>
              <a:endParaRPr lang="zh-CN" altLang="en-US" sz="2800" dirty="0">
                <a:solidFill>
                  <a:schemeClr val="accent4"/>
                </a:solidFill>
              </a:endParaRPr>
            </a:p>
          </p:txBody>
        </p:sp>
      </p:grpSp>
      <p:grpSp>
        <p:nvGrpSpPr>
          <p:cNvPr id="67" name="组合 66"/>
          <p:cNvGrpSpPr/>
          <p:nvPr/>
        </p:nvGrpSpPr>
        <p:grpSpPr>
          <a:xfrm>
            <a:off x="1754534" y="2048547"/>
            <a:ext cx="5807531" cy="414020"/>
            <a:chOff x="1807265" y="2462595"/>
            <a:chExt cx="5807531"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5731510"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6.1</a:t>
              </a:r>
              <a:r>
                <a:rPr lang="zh-CN" altLang="en-US" sz="2000" spc="225" dirty="0" smtClean="0">
                  <a:solidFill>
                    <a:schemeClr val="bg1"/>
                  </a:solidFill>
                  <a:latin typeface="微软雅黑" panose="020B0503020204020204" pitchFamily="34" charset="-122"/>
                  <a:ea typeface="微软雅黑" panose="020B0503020204020204" pitchFamily="34" charset="-122"/>
                </a:rPr>
                <a:t>电力行业采用聚类方法进行主变油温分析</a:t>
              </a:r>
              <a:endParaRPr lang="zh-CN" altLang="en-US" sz="20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66726" y="263163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52412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银行</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信贷评价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28790" y="485215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 习题</a:t>
            </a:r>
            <a:endParaRPr lang="zh-CN" altLang="en-US" sz="2100" dirty="0">
              <a:solidFill>
                <a:schemeClr val="tx1">
                  <a:lumMod val="75000"/>
                  <a:lumOff val="25000"/>
                </a:schemeClr>
              </a:solidFill>
            </a:endParaRPr>
          </a:p>
        </p:txBody>
      </p:sp>
      <p:sp>
        <p:nvSpPr>
          <p:cNvPr id="58" name="圆角矩形 57"/>
          <p:cNvSpPr/>
          <p:nvPr/>
        </p:nvSpPr>
        <p:spPr>
          <a:xfrm>
            <a:off x="1753174" y="314527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指数</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预测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1747078" y="366343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分群的精准智能营销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1728790" y="423035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6.5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使用</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WEKA</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进行房屋定价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6.2 </a:t>
            </a:r>
            <a:r>
              <a:rPr lang="zh-CN" altLang="en-US" sz="2100" b="1" spc="225" dirty="0" smtClean="0">
                <a:solidFill>
                  <a:prstClr val="white"/>
                </a:solidFill>
              </a:rPr>
              <a:t>银行信贷评价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17" name="矩形 16"/>
          <p:cNvSpPr/>
          <p:nvPr/>
        </p:nvSpPr>
        <p:spPr>
          <a:xfrm>
            <a:off x="566928" y="1055638"/>
            <a:ext cx="7540752" cy="787523"/>
          </a:xfrm>
          <a:prstGeom prst="rect">
            <a:avLst/>
          </a:prstGeom>
        </p:spPr>
        <p:txBody>
          <a:bodyPr wrap="square">
            <a:spAutoFit/>
          </a:bodyPr>
          <a:lstStyle/>
          <a:p>
            <a:pPr>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第二组实验：对数据进行</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10-folds Cross – validation</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L=0.3</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M=0.9</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N=500</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，使用数据集为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German Credit Data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实验结果如下：</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19" name="表格 18"/>
          <p:cNvGraphicFramePr>
            <a:graphicFrameLocks noGrp="1"/>
          </p:cNvGraphicFramePr>
          <p:nvPr/>
        </p:nvGraphicFramePr>
        <p:xfrm>
          <a:off x="636814" y="2269671"/>
          <a:ext cx="7527471" cy="3126241"/>
        </p:xfrm>
        <a:graphic>
          <a:graphicData uri="http://schemas.openxmlformats.org/drawingml/2006/table">
            <a:tbl>
              <a:tblPr/>
              <a:tblGrid>
                <a:gridCol w="2509157"/>
                <a:gridCol w="2509157"/>
                <a:gridCol w="2509157"/>
              </a:tblGrid>
              <a:tr h="893211">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实际</a:t>
                      </a: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0" indent="266700" algn="ctr" defTabSz="914400" rtl="0" eaLnBrk="1" latinLnBrk="0" hangingPunct="1">
                        <a:lnSpc>
                          <a:spcPct val="150000"/>
                        </a:lnSpc>
                        <a:spcAft>
                          <a:spcPts val="0"/>
                        </a:spcAft>
                      </a:pPr>
                      <a:r>
                        <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预测</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Good</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Bad</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606">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Good</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TP=465</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FP=235</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606">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Bad</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FN=142</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TN=158</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606">
                <a:tc rowSpan="3">
                  <a:txBody>
                    <a:bodyPr/>
                    <a:lstStyle/>
                    <a:p>
                      <a:pPr marL="0" indent="266700" algn="ctr" defTabSz="914400" rtl="0" eaLnBrk="1" latinLnBrk="0" hangingPunct="1">
                        <a:lnSpc>
                          <a:spcPct val="150000"/>
                        </a:lnSpc>
                        <a:spcAft>
                          <a:spcPts val="0"/>
                        </a:spcAft>
                      </a:pPr>
                      <a:r>
                        <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结果分析</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Type1 error</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33.6%</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606">
                <a:tc vMerge="1">
                  <a:tcPr/>
                </a:tc>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Type2 error</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47.3%</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606">
                <a:tc vMerge="1">
                  <a:tcPr/>
                </a:tc>
                <a:tc>
                  <a:txBody>
                    <a:bodyPr/>
                    <a:lstStyle/>
                    <a:p>
                      <a:pPr marL="0" indent="266700" algn="ctr" defTabSz="914400" rtl="0" eaLnBrk="1" latinLnBrk="0" hangingPunct="1">
                        <a:lnSpc>
                          <a:spcPct val="150000"/>
                        </a:lnSpc>
                        <a:spcAft>
                          <a:spcPts val="0"/>
                        </a:spcAft>
                      </a:pPr>
                      <a:r>
                        <a:rPr lang="en-US" sz="1600" kern="1200">
                          <a:solidFill>
                            <a:schemeClr val="tx1">
                              <a:lumMod val="75000"/>
                              <a:lumOff val="25000"/>
                            </a:schemeClr>
                          </a:solidFill>
                          <a:latin typeface="微软雅黑" panose="020B0503020204020204" pitchFamily="34" charset="-122"/>
                          <a:ea typeface="微软雅黑" panose="020B0503020204020204" pitchFamily="34" charset="-122"/>
                          <a:cs typeface="+mj-cs"/>
                        </a:rPr>
                        <a:t>HiteRate</a:t>
                      </a:r>
                      <a:endParaRPr lang="zh-CN" sz="16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62.3%</a:t>
                      </a:r>
                      <a:endParaRPr 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0"/>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2" y="1169836"/>
              <a:ext cx="2140281" cy="523220"/>
            </a:xfrm>
            <a:prstGeom prst="rect">
              <a:avLst/>
            </a:prstGeom>
            <a:noFill/>
          </p:spPr>
          <p:txBody>
            <a:bodyPr wrap="none" rtlCol="0">
              <a:spAutoFit/>
            </a:bodyPr>
            <a:lstStyle/>
            <a:p>
              <a:pPr algn="ctr"/>
              <a:r>
                <a:rPr lang="zh-CN" altLang="en-US" sz="2800" dirty="0" smtClean="0">
                  <a:solidFill>
                    <a:schemeClr val="accent4"/>
                  </a:solidFill>
                </a:rPr>
                <a:t>第六章　数据挖掘应用案例</a:t>
              </a:r>
              <a:endParaRPr lang="zh-CN" altLang="en-US" sz="2800" dirty="0">
                <a:solidFill>
                  <a:schemeClr val="accent4"/>
                </a:solidFill>
              </a:endParaRPr>
            </a:p>
          </p:txBody>
        </p:sp>
      </p:grpSp>
      <p:grpSp>
        <p:nvGrpSpPr>
          <p:cNvPr id="7" name="组合 67"/>
          <p:cNvGrpSpPr/>
          <p:nvPr/>
        </p:nvGrpSpPr>
        <p:grpSpPr>
          <a:xfrm>
            <a:off x="1766726" y="2598977"/>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52412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银行信贷评价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28790" y="485215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 习题</a:t>
            </a:r>
            <a:endParaRPr lang="zh-CN" altLang="en-US" sz="2100" dirty="0">
              <a:solidFill>
                <a:schemeClr val="tx1">
                  <a:lumMod val="75000"/>
                  <a:lumOff val="25000"/>
                </a:schemeClr>
              </a:solidFill>
            </a:endParaRPr>
          </a:p>
        </p:txBody>
      </p:sp>
      <p:sp>
        <p:nvSpPr>
          <p:cNvPr id="29" name="圆角矩形 28"/>
          <p:cNvSpPr/>
          <p:nvPr/>
        </p:nvSpPr>
        <p:spPr>
          <a:xfrm>
            <a:off x="1747078" y="366343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6.4 </a:t>
            </a:r>
            <a:r>
              <a:rPr lang="zh-CN" altLang="en-US" sz="2100" dirty="0" smtClean="0">
                <a:solidFill>
                  <a:schemeClr val="tx1">
                    <a:lumMod val="75000"/>
                    <a:lumOff val="25000"/>
                  </a:schemeClr>
                </a:solidFill>
              </a:rPr>
              <a:t>客户分群的精准智能营销</a:t>
            </a:r>
            <a:endParaRPr lang="zh-CN" altLang="en-US" sz="2100" dirty="0">
              <a:solidFill>
                <a:schemeClr val="tx1">
                  <a:lumMod val="75000"/>
                  <a:lumOff val="25000"/>
                </a:schemeClr>
              </a:solidFill>
            </a:endParaRPr>
          </a:p>
        </p:txBody>
      </p:sp>
      <p:sp>
        <p:nvSpPr>
          <p:cNvPr id="30" name="圆角矩形 29"/>
          <p:cNvSpPr/>
          <p:nvPr/>
        </p:nvSpPr>
        <p:spPr>
          <a:xfrm>
            <a:off x="1728790" y="423035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6.5 </a:t>
            </a:r>
            <a:r>
              <a:rPr lang="zh-CN" altLang="en-US" sz="2100" dirty="0" smtClean="0">
                <a:solidFill>
                  <a:schemeClr val="tx1">
                    <a:lumMod val="75000"/>
                    <a:lumOff val="25000"/>
                  </a:schemeClr>
                </a:solidFill>
              </a:rPr>
              <a:t>使用</a:t>
            </a:r>
            <a:r>
              <a:rPr lang="en-US" altLang="zh-CN" sz="2100" dirty="0" smtClean="0">
                <a:solidFill>
                  <a:schemeClr val="tx1">
                    <a:lumMod val="75000"/>
                    <a:lumOff val="25000"/>
                  </a:schemeClr>
                </a:solidFill>
              </a:rPr>
              <a:t>WEKA</a:t>
            </a:r>
            <a:r>
              <a:rPr lang="zh-CN" altLang="en-US" sz="2100" dirty="0" smtClean="0">
                <a:solidFill>
                  <a:schemeClr val="tx1">
                    <a:lumMod val="75000"/>
                    <a:lumOff val="25000"/>
                  </a:schemeClr>
                </a:solidFill>
              </a:rPr>
              <a:t>进行房屋定价</a:t>
            </a:r>
            <a:endParaRPr lang="zh-CN" altLang="en-US" sz="2100" dirty="0">
              <a:solidFill>
                <a:schemeClr val="tx1">
                  <a:lumMod val="75000"/>
                  <a:lumOff val="25000"/>
                </a:schemeClr>
              </a:solidFill>
            </a:endParaRPr>
          </a:p>
        </p:txBody>
      </p:sp>
      <p:grpSp>
        <p:nvGrpSpPr>
          <p:cNvPr id="44" name="组合 67"/>
          <p:cNvGrpSpPr/>
          <p:nvPr/>
        </p:nvGrpSpPr>
        <p:grpSpPr>
          <a:xfrm>
            <a:off x="1757957" y="3135592"/>
            <a:ext cx="5693399" cy="424800"/>
            <a:chOff x="1807265" y="2935089"/>
            <a:chExt cx="5693399" cy="424800"/>
          </a:xfrm>
          <a:solidFill>
            <a:srgbClr val="3D89BC"/>
          </a:solidFill>
        </p:grpSpPr>
        <p:sp>
          <p:nvSpPr>
            <p:cNvPr id="45" name="圆角矩形 44"/>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46" name="矩形 45"/>
            <p:cNvSpPr/>
            <p:nvPr/>
          </p:nvSpPr>
          <p:spPr>
            <a:xfrm>
              <a:off x="1881814" y="2945869"/>
              <a:ext cx="1933575" cy="414020"/>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6.3</a:t>
              </a:r>
              <a:r>
                <a:rPr lang="zh-CN" altLang="en-US" sz="2100" spc="225" dirty="0" smtClean="0">
                  <a:solidFill>
                    <a:schemeClr val="bg1"/>
                  </a:solidFill>
                  <a:latin typeface="微软雅黑" panose="020B0503020204020204" pitchFamily="34" charset="-122"/>
                  <a:ea typeface="微软雅黑" panose="020B0503020204020204" pitchFamily="34" charset="-122"/>
                </a:rPr>
                <a:t> 指数预测</a:t>
              </a:r>
              <a:endParaRPr lang="zh-CN" altLang="en-US" sz="2100" spc="225" dirty="0">
                <a:solidFill>
                  <a:schemeClr val="bg1"/>
                </a:solidFill>
                <a:latin typeface="+mn-ea"/>
              </a:endParaRPr>
            </a:p>
          </p:txBody>
        </p:sp>
      </p:grpSp>
      <p:grpSp>
        <p:nvGrpSpPr>
          <p:cNvPr id="54" name="组合 67"/>
          <p:cNvGrpSpPr/>
          <p:nvPr/>
        </p:nvGrpSpPr>
        <p:grpSpPr>
          <a:xfrm>
            <a:off x="1772168" y="2147221"/>
            <a:ext cx="5788914" cy="409560"/>
            <a:chOff x="1807265" y="2935089"/>
            <a:chExt cx="5788914" cy="409560"/>
          </a:xfrm>
        </p:grpSpPr>
        <p:sp>
          <p:nvSpPr>
            <p:cNvPr id="55" name="圆角矩形 5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2945869"/>
              <a:ext cx="5714365" cy="398780"/>
            </a:xfrm>
            <a:prstGeom prst="rect">
              <a:avLst/>
            </a:prstGeom>
          </p:spPr>
          <p:txBody>
            <a:bodyPr wrap="none">
              <a:spAutoFit/>
            </a:bodyPr>
            <a:lstStyle/>
            <a:p>
              <a:r>
                <a:rPr lang="en-US" altLang="zh-CN" sz="20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000" spc="225" dirty="0" smtClean="0">
                  <a:solidFill>
                    <a:schemeClr val="tx1">
                      <a:lumMod val="75000"/>
                      <a:lumOff val="25000"/>
                    </a:schemeClr>
                  </a:solidFill>
                  <a:latin typeface="微软雅黑" panose="020B0503020204020204" pitchFamily="34" charset="-122"/>
                  <a:ea typeface="微软雅黑" panose="020B0503020204020204" pitchFamily="34" charset="-122"/>
                </a:rPr>
                <a:t>电力行业采用聚类方法进行主变油温分析</a:t>
              </a:r>
              <a:endParaRPr lang="zh-CN" altLang="en-US" sz="20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6.3 </a:t>
            </a:r>
            <a:r>
              <a:rPr lang="zh-CN" altLang="en-US" sz="2100" b="1" spc="225" dirty="0" smtClean="0">
                <a:solidFill>
                  <a:prstClr val="white"/>
                </a:solidFill>
              </a:rPr>
              <a:t>金融指数预测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18" name="矩形 17"/>
          <p:cNvSpPr/>
          <p:nvPr/>
        </p:nvSpPr>
        <p:spPr>
          <a:xfrm>
            <a:off x="604901" y="879759"/>
            <a:ext cx="7851648" cy="1384995"/>
          </a:xfrm>
          <a:prstGeom prst="rect">
            <a:avLst/>
          </a:prstGeom>
        </p:spPr>
        <p:txBody>
          <a:bodyPr wrap="square">
            <a:spAutoFit/>
          </a:bodyPr>
          <a:lstStyle/>
          <a:p>
            <a:pPr indent="450850">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金融市场的数据大都是时间序列数据，指这些数据是按照时间的排序取得的一系列观测值，如股票或期货价格、货币利率、外汇利率等。这些数据具有复杂的变化规律，而利用数学方法对其进行分析和研究将有助于制定更为精确的定价和预测决策，对于金融投资与风险管理活动具有重要的意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0" name="矩形 19"/>
          <p:cNvSpPr/>
          <p:nvPr/>
        </p:nvSpPr>
        <p:spPr>
          <a:xfrm>
            <a:off x="628032" y="2282604"/>
            <a:ext cx="8083296" cy="2908489"/>
          </a:xfrm>
          <a:prstGeom prst="rect">
            <a:avLst/>
          </a:prstGeom>
        </p:spPr>
        <p:txBody>
          <a:bodyPr wrap="square">
            <a:spAutoFit/>
          </a:bodyPr>
          <a:lstStyle/>
          <a:p>
            <a:pPr indent="450850">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金融市场中数据由于各种偶然因素的影响，即使不存在暗箱操作，或没有什么重要新闻、重要政策出台，也会表现一种小幅的随机波动。这些随机波动可以看成是信号的噪声，不具有分析和预测的价值，而且这些随机波动往往严重地影响了进一步的分析和处理。因而在做金融事件序列的建模分析之前，往往对数据进行预处理，消除这些噪音。小波消噪的步骤：</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0850">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、小波分解</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0850">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、阀值处理</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0850">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、小波消噪及重构</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0850"/>
            <a:endParaRPr lang="en-US" altLang="zh-CN" dirty="0" smtClean="0"/>
          </a:p>
          <a:p>
            <a:endParaRPr lang="zh-CN" altLang="en-US" dirty="0"/>
          </a:p>
        </p:txBody>
      </p:sp>
      <p:sp>
        <p:nvSpPr>
          <p:cNvPr id="21" name="矩形 20"/>
          <p:cNvSpPr/>
          <p:nvPr/>
        </p:nvSpPr>
        <p:spPr>
          <a:xfrm>
            <a:off x="809117" y="4900183"/>
            <a:ext cx="7443216" cy="738664"/>
          </a:xfrm>
          <a:prstGeom prst="rect">
            <a:avLst/>
          </a:prstGeom>
        </p:spPr>
        <p:txBody>
          <a:bodyPr wrap="square">
            <a:spAutoFit/>
          </a:bodyPr>
          <a:lstStyle/>
          <a:p>
            <a:pPr indent="450850">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支持向量机（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support vector machine, SVM</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）是数据挖掘中的一项新技术，是借助于最优化方法解决机器学习问题的新工具。</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6.3 </a:t>
            </a:r>
            <a:r>
              <a:rPr lang="zh-CN" altLang="en-US" sz="2100" b="1" spc="225" dirty="0" smtClean="0">
                <a:solidFill>
                  <a:prstClr val="white"/>
                </a:solidFill>
              </a:rPr>
              <a:t>金融指数预测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658368" y="2587443"/>
            <a:ext cx="8083296" cy="646331"/>
          </a:xfrm>
          <a:prstGeom prst="rect">
            <a:avLst/>
          </a:prstGeom>
        </p:spPr>
        <p:txBody>
          <a:bodyPr wrap="square">
            <a:spAutoFit/>
          </a:bodyPr>
          <a:lstStyle/>
          <a:p>
            <a:pPr indent="450850"/>
            <a:endParaRPr lang="en-US" altLang="zh-CN" dirty="0" smtClean="0"/>
          </a:p>
          <a:p>
            <a:endParaRPr lang="zh-CN" altLang="en-US" dirty="0"/>
          </a:p>
        </p:txBody>
      </p:sp>
      <p:sp>
        <p:nvSpPr>
          <p:cNvPr id="21" name="矩形 20"/>
          <p:cNvSpPr/>
          <p:nvPr/>
        </p:nvSpPr>
        <p:spPr>
          <a:xfrm>
            <a:off x="603504" y="1124403"/>
            <a:ext cx="7674864" cy="954107"/>
          </a:xfrm>
          <a:prstGeom prst="rect">
            <a:avLst/>
          </a:prstGeom>
        </p:spPr>
        <p:txBody>
          <a:bodyPr wrap="square">
            <a:spAutoFit/>
          </a:bodyPr>
          <a:lstStyle/>
          <a:p>
            <a:pPr indent="450850"/>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国信证券公司曾经使用基于小波分析和支持向量机的指数预测模型对沪深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300</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指数走势。选择了应用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50</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个交易日为训练集预测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个交易日的方法，绘制了下面的近一年沪深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300</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预测图形。发现预测走势有滞后真实走势的现象，两者相关系数为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0.78</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，预测每日涨跌的准确率为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68.5%</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。如图所示，蓝色线是真实走势，红色线是预测走势。</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35842" name="图片 229"/>
          <p:cNvPicPr>
            <a:picLocks noChangeAspect="1" noChangeArrowheads="1"/>
          </p:cNvPicPr>
          <p:nvPr/>
        </p:nvPicPr>
        <p:blipFill>
          <a:blip r:embed="rId1" cstate="print"/>
          <a:srcRect/>
          <a:stretch>
            <a:fillRect/>
          </a:stretch>
        </p:blipFill>
        <p:spPr bwMode="auto">
          <a:xfrm>
            <a:off x="1865376" y="2682240"/>
            <a:ext cx="4714875" cy="3124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0"/>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2" y="1169836"/>
              <a:ext cx="2140281" cy="523220"/>
            </a:xfrm>
            <a:prstGeom prst="rect">
              <a:avLst/>
            </a:prstGeom>
            <a:noFill/>
          </p:spPr>
          <p:txBody>
            <a:bodyPr wrap="none" rtlCol="0">
              <a:spAutoFit/>
            </a:bodyPr>
            <a:lstStyle/>
            <a:p>
              <a:pPr algn="ctr"/>
              <a:r>
                <a:rPr lang="zh-CN" altLang="en-US" sz="2800" dirty="0" smtClean="0">
                  <a:solidFill>
                    <a:schemeClr val="accent4"/>
                  </a:solidFill>
                </a:rPr>
                <a:t>第六章　数据挖掘应用案例</a:t>
              </a:r>
              <a:endParaRPr lang="zh-CN" altLang="en-US" sz="2800" dirty="0">
                <a:solidFill>
                  <a:schemeClr val="accent4"/>
                </a:solidFill>
              </a:endParaRPr>
            </a:p>
          </p:txBody>
        </p:sp>
      </p:grpSp>
      <p:grpSp>
        <p:nvGrpSpPr>
          <p:cNvPr id="6" name="组合 67"/>
          <p:cNvGrpSpPr/>
          <p:nvPr/>
        </p:nvGrpSpPr>
        <p:grpSpPr>
          <a:xfrm>
            <a:off x="1766726" y="2598977"/>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52412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银行信贷评价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28790" y="485215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 习题</a:t>
            </a:r>
            <a:endParaRPr lang="zh-CN" altLang="en-US" sz="2100" dirty="0">
              <a:solidFill>
                <a:schemeClr val="tx1">
                  <a:lumMod val="75000"/>
                  <a:lumOff val="25000"/>
                </a:schemeClr>
              </a:solidFill>
            </a:endParaRPr>
          </a:p>
        </p:txBody>
      </p:sp>
      <p:sp>
        <p:nvSpPr>
          <p:cNvPr id="30" name="圆角矩形 29"/>
          <p:cNvSpPr/>
          <p:nvPr/>
        </p:nvSpPr>
        <p:spPr>
          <a:xfrm>
            <a:off x="1728790" y="423035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6.5 </a:t>
            </a:r>
            <a:r>
              <a:rPr lang="zh-CN" altLang="en-US" sz="2100" dirty="0" smtClean="0">
                <a:solidFill>
                  <a:schemeClr val="tx1">
                    <a:lumMod val="75000"/>
                    <a:lumOff val="25000"/>
                  </a:schemeClr>
                </a:solidFill>
              </a:rPr>
              <a:t>使用</a:t>
            </a:r>
            <a:r>
              <a:rPr lang="en-US" altLang="zh-CN" sz="2100" dirty="0" smtClean="0">
                <a:solidFill>
                  <a:schemeClr val="tx1">
                    <a:lumMod val="75000"/>
                    <a:lumOff val="25000"/>
                  </a:schemeClr>
                </a:solidFill>
              </a:rPr>
              <a:t>WEKA</a:t>
            </a:r>
            <a:r>
              <a:rPr lang="zh-CN" altLang="en-US" sz="2100" dirty="0" smtClean="0">
                <a:solidFill>
                  <a:schemeClr val="tx1">
                    <a:lumMod val="75000"/>
                    <a:lumOff val="25000"/>
                  </a:schemeClr>
                </a:solidFill>
              </a:rPr>
              <a:t>进行房屋定价</a:t>
            </a:r>
            <a:endParaRPr lang="zh-CN" altLang="en-US" sz="2100" dirty="0">
              <a:solidFill>
                <a:schemeClr val="tx1">
                  <a:lumMod val="75000"/>
                  <a:lumOff val="25000"/>
                </a:schemeClr>
              </a:solidFill>
            </a:endParaRPr>
          </a:p>
        </p:txBody>
      </p:sp>
      <p:grpSp>
        <p:nvGrpSpPr>
          <p:cNvPr id="7" name="组合 67"/>
          <p:cNvGrpSpPr/>
          <p:nvPr/>
        </p:nvGrpSpPr>
        <p:grpSpPr>
          <a:xfrm>
            <a:off x="1732557" y="3683506"/>
            <a:ext cx="5693399" cy="424800"/>
            <a:chOff x="1807265" y="2935089"/>
            <a:chExt cx="5693399" cy="424800"/>
          </a:xfrm>
          <a:solidFill>
            <a:srgbClr val="3D89BC"/>
          </a:solidFill>
        </p:grpSpPr>
        <p:sp>
          <p:nvSpPr>
            <p:cNvPr id="45" name="圆角矩形 44"/>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46" name="矩形 45"/>
            <p:cNvSpPr/>
            <p:nvPr/>
          </p:nvSpPr>
          <p:spPr>
            <a:xfrm>
              <a:off x="1881814" y="2945869"/>
              <a:ext cx="3650615" cy="414020"/>
            </a:xfrm>
            <a:prstGeom prst="rect">
              <a:avLst/>
            </a:prstGeom>
            <a:grpFill/>
          </p:spPr>
          <p:txBody>
            <a:bodyPr wrap="none">
              <a:spAutoFit/>
            </a:bodyPr>
            <a:lstStyle/>
            <a:p>
              <a:r>
                <a:rPr lang="en-US" altLang="zh-CN" sz="2100" dirty="0" smtClean="0">
                  <a:solidFill>
                    <a:schemeClr val="bg1"/>
                  </a:solidFill>
                </a:rPr>
                <a:t> 6.4 </a:t>
              </a:r>
              <a:r>
                <a:rPr lang="zh-CN" altLang="en-US" sz="2100" dirty="0" smtClean="0">
                  <a:solidFill>
                    <a:schemeClr val="bg1"/>
                  </a:solidFill>
                </a:rPr>
                <a:t>客户分群的精准智能营销</a:t>
              </a:r>
              <a:endParaRPr lang="zh-CN" altLang="en-US" sz="2100" dirty="0">
                <a:solidFill>
                  <a:schemeClr val="bg1"/>
                </a:solidFill>
              </a:endParaRPr>
            </a:p>
          </p:txBody>
        </p:sp>
      </p:grpSp>
      <p:grpSp>
        <p:nvGrpSpPr>
          <p:cNvPr id="8" name="组合 67"/>
          <p:cNvGrpSpPr/>
          <p:nvPr/>
        </p:nvGrpSpPr>
        <p:grpSpPr>
          <a:xfrm>
            <a:off x="1772168" y="2147221"/>
            <a:ext cx="5788914" cy="409560"/>
            <a:chOff x="1807265" y="2935089"/>
            <a:chExt cx="5788914" cy="409560"/>
          </a:xfrm>
        </p:grpSpPr>
        <p:sp>
          <p:nvSpPr>
            <p:cNvPr id="55" name="圆角矩形 5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2945869"/>
              <a:ext cx="5714365" cy="398780"/>
            </a:xfrm>
            <a:prstGeom prst="rect">
              <a:avLst/>
            </a:prstGeom>
          </p:spPr>
          <p:txBody>
            <a:bodyPr wrap="none">
              <a:spAutoFit/>
            </a:bodyPr>
            <a:lstStyle/>
            <a:p>
              <a:r>
                <a:rPr lang="en-US" altLang="zh-CN" sz="20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000" spc="225" dirty="0" smtClean="0">
                  <a:solidFill>
                    <a:schemeClr val="tx1">
                      <a:lumMod val="75000"/>
                      <a:lumOff val="25000"/>
                    </a:schemeClr>
                  </a:solidFill>
                  <a:latin typeface="微软雅黑" panose="020B0503020204020204" pitchFamily="34" charset="-122"/>
                  <a:ea typeface="微软雅黑" panose="020B0503020204020204" pitchFamily="34" charset="-122"/>
                </a:rPr>
                <a:t>电力行业采用聚类方法进行主变油温分析</a:t>
              </a:r>
              <a:endParaRPr lang="zh-CN" altLang="en-US" sz="20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67"/>
          <p:cNvGrpSpPr/>
          <p:nvPr/>
        </p:nvGrpSpPr>
        <p:grpSpPr>
          <a:xfrm>
            <a:off x="1749792" y="3123910"/>
            <a:ext cx="5693399" cy="424800"/>
            <a:chOff x="1807265" y="2935089"/>
            <a:chExt cx="5693399" cy="424800"/>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193357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指数预测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smtClean="0">
                <a:solidFill>
                  <a:prstClr val="white"/>
                </a:solidFill>
              </a:rPr>
              <a:t>客户分群的精准营销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503791" y="830711"/>
            <a:ext cx="7583424" cy="510524"/>
          </a:xfrm>
          <a:prstGeom prst="rect">
            <a:avLst/>
          </a:prstGeom>
        </p:spPr>
        <p:txBody>
          <a:bodyPr wrap="square">
            <a:spAutoFit/>
          </a:bodyPr>
          <a:lstStyle/>
          <a:p>
            <a:pPr>
              <a:lnSpc>
                <a:spcPct val="20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数据挖掘的价值包括：</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21" name="图示 20"/>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smtClean="0">
                <a:solidFill>
                  <a:prstClr val="white"/>
                </a:solidFill>
              </a:rPr>
              <a:t>客户分群的精准营销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graphicFrame>
        <p:nvGraphicFramePr>
          <p:cNvPr id="18" name="图示 17"/>
          <p:cNvGraphicFramePr/>
          <p:nvPr/>
        </p:nvGraphicFramePr>
        <p:xfrm>
          <a:off x="473527" y="1126671"/>
          <a:ext cx="8229601" cy="48822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smtClean="0">
                <a:solidFill>
                  <a:prstClr val="white"/>
                </a:solidFill>
              </a:rPr>
              <a:t>客户分群的精准营销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422149" y="977667"/>
            <a:ext cx="7583424" cy="523220"/>
          </a:xfrm>
          <a:prstGeom prst="rect">
            <a:avLst/>
          </a:prstGeom>
        </p:spPr>
        <p:txBody>
          <a:bodyPr wrap="square">
            <a:spAutoFit/>
          </a:bodyPr>
          <a:lstStyle/>
          <a:p>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模型输入包括两部分：建模专家样本数据的输入和建模参数的输入，可以定义几组数据作为细分变量。</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23" name="表格 22"/>
          <p:cNvGraphicFramePr>
            <a:graphicFrameLocks noGrp="1"/>
          </p:cNvGraphicFramePr>
          <p:nvPr/>
        </p:nvGraphicFramePr>
        <p:xfrm>
          <a:off x="459286" y="1812463"/>
          <a:ext cx="3998414" cy="3482721"/>
        </p:xfrm>
        <a:graphic>
          <a:graphicData uri="http://schemas.openxmlformats.org/drawingml/2006/table">
            <a:tbl>
              <a:tblPr/>
              <a:tblGrid>
                <a:gridCol w="1999207"/>
                <a:gridCol w="1999207"/>
              </a:tblGrid>
              <a:tr h="201613">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细分变量来源</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细分变量描述</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rowSpan="3">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通话范围</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本地通话</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国内长途</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国际长途</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rowSpan="3">
                  <a:txBody>
                    <a:bodyPr/>
                    <a:lstStyle/>
                    <a:p>
                      <a:pPr indent="266700" algn="ctr">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活动范围</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省内漫游</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国内漫游</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国际漫游</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rowSpan="4">
                  <a:txBody>
                    <a:bodyPr/>
                    <a:lstStyle/>
                    <a:p>
                      <a:pPr indent="266700" algn="ctr">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跨网情况</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网内通话</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运营商</a:t>
                      </a:r>
                      <a:r>
                        <a:rPr lang="en-US"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A</a:t>
                      </a: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通话</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运营商</a:t>
                      </a:r>
                      <a:r>
                        <a:rPr lang="en-US"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B</a:t>
                      </a: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通话</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固话</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4" name="表格 23"/>
          <p:cNvGraphicFramePr>
            <a:graphicFrameLocks noGrp="1"/>
          </p:cNvGraphicFramePr>
          <p:nvPr/>
        </p:nvGraphicFramePr>
        <p:xfrm>
          <a:off x="4806043" y="1821543"/>
          <a:ext cx="3998414" cy="2560320"/>
        </p:xfrm>
        <a:graphic>
          <a:graphicData uri="http://schemas.openxmlformats.org/drawingml/2006/table">
            <a:tbl>
              <a:tblPr/>
              <a:tblGrid>
                <a:gridCol w="1999207"/>
                <a:gridCol w="1999207"/>
              </a:tblGrid>
              <a:tr h="201613">
                <a:tc>
                  <a:txBody>
                    <a:bodyPr/>
                    <a:lstStyle/>
                    <a:p>
                      <a:pPr indent="266700" algn="ctr">
                        <a:lnSpc>
                          <a:spcPct val="150000"/>
                        </a:lnSpc>
                        <a:spcAft>
                          <a:spcPts val="0"/>
                        </a:spcAft>
                      </a:pPr>
                      <a:r>
                        <a:rPr lang="zh-CN" altLang="en-US" sz="14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细分变量来源</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altLang="en-US" sz="14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细分变量描述</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rowSpan="3">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数据业务</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上网流量</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短信</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彩信</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rowSpan="4">
                  <a:txBody>
                    <a:bodyPr/>
                    <a:lstStyle/>
                    <a:p>
                      <a:pPr indent="266700" algn="ctr">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客服</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营业厅现场办理</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网站办理</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手机</a:t>
                      </a:r>
                      <a:r>
                        <a:rPr lang="en-US"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APP</a:t>
                      </a: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办理</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13">
                <a:tc vMerge="1">
                  <a:tcPr/>
                </a:tc>
                <a:tc>
                  <a:txBody>
                    <a:bodyPr/>
                    <a:lstStyle/>
                    <a:p>
                      <a:pPr indent="266700" algn="ctr">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电话办理</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smtClean="0">
                <a:solidFill>
                  <a:prstClr val="white"/>
                </a:solidFill>
              </a:rPr>
              <a:t>客户分群的精准营销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422149" y="977667"/>
            <a:ext cx="7583424" cy="523220"/>
          </a:xfrm>
          <a:prstGeom prst="rect">
            <a:avLst/>
          </a:prstGeom>
        </p:spPr>
        <p:txBody>
          <a:bodyPr wrap="square">
            <a:spAutoFit/>
          </a:bodyPr>
          <a:lstStyle/>
          <a:p>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特征刻画首先进行客户群特征粗略定性比较分析，然后可以利用透视图等工具对各客户群宽表变量分类进行详细的定量刻画。表中是各组相对强弱势情况比较。</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21" name="表格 20"/>
          <p:cNvGraphicFramePr>
            <a:graphicFrameLocks noGrp="1"/>
          </p:cNvGraphicFramePr>
          <p:nvPr/>
        </p:nvGraphicFramePr>
        <p:xfrm>
          <a:off x="555082" y="2131786"/>
          <a:ext cx="8098790" cy="4160520"/>
        </p:xfrm>
        <a:graphic>
          <a:graphicData uri="http://schemas.openxmlformats.org/drawingml/2006/table">
            <a:tbl>
              <a:tblPr/>
              <a:tblGrid>
                <a:gridCol w="763270"/>
                <a:gridCol w="1753183"/>
                <a:gridCol w="1084444"/>
                <a:gridCol w="2292551"/>
                <a:gridCol w="2205035"/>
              </a:tblGrid>
              <a:tr h="640080">
                <a:tc gridSpan="2">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分组号</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细分编号</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强势特征</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弱势特征</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31">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组</a:t>
                      </a:r>
                      <a:r>
                        <a:rPr lang="en-US"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低使用率组</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无</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无</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972">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组</a:t>
                      </a: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2 </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固话联系紧密组</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与固定电话通话多</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本地、省内长途漫游、省间长途、短信、</a:t>
                      </a:r>
                      <a:r>
                        <a:rPr lang="en-US"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IP</a:t>
                      </a: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、跨运营商通话</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31">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组</a:t>
                      </a: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3</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中低使用率组</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3</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与固定电话通话多</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省级长途，</a:t>
                      </a:r>
                      <a:r>
                        <a:rPr lang="en-US"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IP</a:t>
                      </a: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电话</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31">
                <a:tc>
                  <a:txBody>
                    <a:bodyPr/>
                    <a:lstStyle/>
                    <a:p>
                      <a:pPr marL="0" indent="266700" algn="ctr" defTabSz="914400" rtl="0" eaLnBrk="1" latinLnBrk="0" hangingPunct="1">
                        <a:lnSpc>
                          <a:spcPct val="150000"/>
                        </a:lnSpc>
                        <a:spcAft>
                          <a:spcPts val="0"/>
                        </a:spcAft>
                      </a:pPr>
                      <a:endPar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endPar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4</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无</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跨运营商通话</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31">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组</a:t>
                      </a: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4</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跨网通话组</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5</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跨网通话时长，次数</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漫游</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31">
                <a:tc>
                  <a:txBody>
                    <a:bodyPr/>
                    <a:lstStyle/>
                    <a:p>
                      <a:pPr marL="0" indent="266700" algn="ctr" defTabSz="914400" rtl="0" eaLnBrk="1" latinLnBrk="0" hangingPunct="1">
                        <a:lnSpc>
                          <a:spcPct val="150000"/>
                        </a:lnSpc>
                        <a:spcAft>
                          <a:spcPts val="0"/>
                        </a:spcAft>
                      </a:pPr>
                      <a:endPar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endPar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6</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跨网通话时长，次数</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无</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31">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组</a:t>
                      </a: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6</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短信使用组</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7</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短信，客服电话</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无</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31">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组</a:t>
                      </a: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7 </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本地通话组</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8</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本地通话时长，次数</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无</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31">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组</a:t>
                      </a: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8</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上网流量组</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en-US"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9</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上网流量大</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无</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smtClean="0">
                <a:solidFill>
                  <a:prstClr val="white"/>
                </a:solidFill>
              </a:rPr>
              <a:t>6.4 </a:t>
            </a:r>
            <a:r>
              <a:rPr lang="zh-CN" altLang="en-US" sz="2100" b="1" spc="225" dirty="0" smtClean="0">
                <a:solidFill>
                  <a:prstClr val="white"/>
                </a:solidFill>
              </a:rPr>
              <a:t>客户分群的精准营销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graphicFrame>
        <p:nvGraphicFramePr>
          <p:cNvPr id="18" name="表格 17"/>
          <p:cNvGraphicFramePr>
            <a:graphicFrameLocks noGrp="1"/>
          </p:cNvGraphicFramePr>
          <p:nvPr/>
        </p:nvGraphicFramePr>
        <p:xfrm>
          <a:off x="552777" y="1725823"/>
          <a:ext cx="7595615" cy="4032325"/>
        </p:xfrm>
        <a:graphic>
          <a:graphicData uri="http://schemas.openxmlformats.org/drawingml/2006/table">
            <a:tbl>
              <a:tblPr/>
              <a:tblGrid>
                <a:gridCol w="1738916"/>
                <a:gridCol w="2905621"/>
                <a:gridCol w="2951078"/>
              </a:tblGrid>
              <a:tr h="361326">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组号</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人群特征分析</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市场策略</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654">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技术敏感组</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新业务使用频率高，是铁杆粉丝</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推广新业务先让该组人尝试</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1711">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高端本地商务组</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大量本地通话，年龄在</a:t>
                      </a:r>
                      <a:r>
                        <a:rPr lang="en-US"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35</a:t>
                      </a: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岁以上，可能是商务或者政府机关人员</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体现关怀，重点挽留</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654">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中端移动商务组</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大量长途，漫游通话需求，估计包括业务员，中端商旅人士</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推荐漫游话费包</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654">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高端移动商务组</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大量长途漫游，对资费不敏感</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赠送积分，礼品等</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326">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学生组</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rPr>
                        <a:t>通话少，上网短信多</a:t>
                      </a:r>
                      <a:endParaRPr lang="zh-CN" sz="1400" kern="120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66700" algn="ctr" defTabSz="914400" rtl="0" eaLnBrk="1" latinLnBrk="0" hangingPunct="1">
                        <a:lnSpc>
                          <a:spcPct val="150000"/>
                        </a:lnSpc>
                        <a:spcAft>
                          <a:spcPts val="0"/>
                        </a:spcAft>
                      </a:pPr>
                      <a:r>
                        <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rPr>
                        <a:t>推荐校园网业务</a:t>
                      </a:r>
                      <a:endParaRPr lang="zh-CN" sz="14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矩形 18"/>
          <p:cNvSpPr/>
          <p:nvPr/>
        </p:nvSpPr>
        <p:spPr>
          <a:xfrm>
            <a:off x="422149" y="977667"/>
            <a:ext cx="7583424" cy="307777"/>
          </a:xfrm>
          <a:prstGeom prst="rect">
            <a:avLst/>
          </a:prstGeom>
        </p:spPr>
        <p:txBody>
          <a:bodyPr wrap="square">
            <a:spAutoFit/>
          </a:bodyPr>
          <a:lstStyle/>
          <a:p>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得到典型群体用户，采取相应的市场策略</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pic>
        <p:nvPicPr>
          <p:cNvPr id="15364" name="Picture 4" descr="https://timgsa.baidu.com/timg?image&amp;quality=80&amp;size=b9999_10000&amp;sec=1543246841005&amp;di=b74e0885d693192e24d40bd5be3a7677&amp;imgtype=0&amp;src=http%3A%2F%2Fzhongmei03011.coal.org.cn%2FUserImage%2F132283_huatongjidiang%2Fnews%2F2014-12-11%2F201412111336097210H0H.jpg"/>
          <p:cNvPicPr>
            <a:picLocks noChangeAspect="1" noChangeArrowheads="1"/>
          </p:cNvPicPr>
          <p:nvPr/>
        </p:nvPicPr>
        <p:blipFill>
          <a:blip r:embed="rId1" cstate="print"/>
          <a:srcRect/>
          <a:stretch>
            <a:fillRect/>
          </a:stretch>
        </p:blipFill>
        <p:spPr bwMode="auto">
          <a:xfrm>
            <a:off x="0" y="953088"/>
            <a:ext cx="3289593" cy="2916306"/>
          </a:xfrm>
          <a:prstGeom prst="rect">
            <a:avLst/>
          </a:prstGeom>
          <a:noFill/>
        </p:spPr>
      </p:pic>
      <p:pic>
        <p:nvPicPr>
          <p:cNvPr id="15366" name="Picture 6" descr="https://timgsa.baidu.com/timg?image&amp;quality=80&amp;size=b9999_10000&amp;sec=1543247092904&amp;di=59ff527147ef6e42d63664010c5eebf1&amp;imgtype=0&amp;src=http%3A%2F%2Fimgupload.youboy.com%2Fimagestore201507274fdcde54-885f-428c-a95c-2d0252cc092d.jpg"/>
          <p:cNvPicPr>
            <a:picLocks noChangeAspect="1" noChangeArrowheads="1"/>
          </p:cNvPicPr>
          <p:nvPr/>
        </p:nvPicPr>
        <p:blipFill>
          <a:blip r:embed="rId2" cstate="print"/>
          <a:srcRect/>
          <a:stretch>
            <a:fillRect/>
          </a:stretch>
        </p:blipFill>
        <p:spPr bwMode="auto">
          <a:xfrm>
            <a:off x="6304574" y="1135966"/>
            <a:ext cx="2381250" cy="2381250"/>
          </a:xfrm>
          <a:prstGeom prst="rect">
            <a:avLst/>
          </a:prstGeom>
          <a:noFill/>
        </p:spPr>
      </p:pic>
      <p:sp>
        <p:nvSpPr>
          <p:cNvPr id="16" name="TextBox 15"/>
          <p:cNvSpPr txBox="1"/>
          <p:nvPr/>
        </p:nvSpPr>
        <p:spPr>
          <a:xfrm>
            <a:off x="3502856" y="1434903"/>
            <a:ext cx="2658794" cy="1754326"/>
          </a:xfrm>
          <a:prstGeom prst="rect">
            <a:avLst/>
          </a:prstGeom>
          <a:noFill/>
        </p:spPr>
        <p:txBody>
          <a:bodyPr wrap="square" rtlCol="0">
            <a:spAutoFit/>
          </a:bodyPr>
          <a:lstStyle/>
          <a:p>
            <a:r>
              <a:rPr lang="zh-CN" altLang="zh-CN" b="1" dirty="0">
                <a:solidFill>
                  <a:srgbClr val="3D89BC"/>
                </a:solidFill>
                <a:latin typeface="微软雅黑" panose="020B0503020204020204" pitchFamily="34" charset="-122"/>
                <a:ea typeface="微软雅黑" panose="020B0503020204020204" pitchFamily="34" charset="-122"/>
              </a:rPr>
              <a:t>电力系统中的重要设备有很多，如油浸式变压器，其运行是否正常将影响到电网能否安全稳定运行</a:t>
            </a:r>
            <a:r>
              <a:rPr lang="en-US" altLang="zh-CN" b="1" dirty="0">
                <a:solidFill>
                  <a:srgbClr val="3D89BC"/>
                </a:solidFill>
                <a:latin typeface="微软雅黑" panose="020B0503020204020204" pitchFamily="34" charset="-122"/>
                <a:ea typeface="微软雅黑" panose="020B0503020204020204" pitchFamily="34" charset="-122"/>
              </a:rPr>
              <a:t>,</a:t>
            </a:r>
            <a:r>
              <a:rPr lang="zh-CN" altLang="zh-CN" b="1" dirty="0">
                <a:solidFill>
                  <a:srgbClr val="3D89BC"/>
                </a:solidFill>
                <a:latin typeface="微软雅黑" panose="020B0503020204020204" pitchFamily="34" charset="-122"/>
                <a:ea typeface="微软雅黑" panose="020B0503020204020204" pitchFamily="34" charset="-122"/>
              </a:rPr>
              <a:t>对其运行的监控尤为重要。</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835389" y="4167944"/>
            <a:ext cx="5718962" cy="954107"/>
          </a:xfrm>
          <a:prstGeom prst="rect">
            <a:avLst/>
          </a:prstGeom>
          <a:noFill/>
        </p:spPr>
        <p:txBody>
          <a:bodyPr wrap="square" rtlCol="0">
            <a:spAutoFit/>
          </a:bodyPr>
          <a:lstStyle/>
          <a:p>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现有的变压器异常状态的识别方法通用性差、故障发现滞后且成本高昂，无法适应大数据时代国家电网的发展。</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sz="2800" dirty="0">
              <a:solidFill>
                <a:srgbClr val="FF0000"/>
              </a:solidFill>
              <a:latin typeface="华文仿宋" panose="02010600040101010101" pitchFamily="2" charset="-122"/>
              <a:ea typeface="华文仿宋" panose="02010600040101010101" pitchFamily="2"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0"/>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01852" y="1169836"/>
              <a:ext cx="2140281" cy="523220"/>
            </a:xfrm>
            <a:prstGeom prst="rect">
              <a:avLst/>
            </a:prstGeom>
            <a:noFill/>
          </p:spPr>
          <p:txBody>
            <a:bodyPr wrap="none" rtlCol="0">
              <a:spAutoFit/>
            </a:bodyPr>
            <a:lstStyle/>
            <a:p>
              <a:pPr algn="ctr"/>
              <a:r>
                <a:rPr lang="zh-CN" altLang="en-US" sz="2800" dirty="0" smtClean="0">
                  <a:solidFill>
                    <a:schemeClr val="accent4"/>
                  </a:solidFill>
                </a:rPr>
                <a:t>第六章　数据挖掘应用案例</a:t>
              </a:r>
              <a:endParaRPr lang="zh-CN" altLang="en-US" sz="2800" dirty="0">
                <a:solidFill>
                  <a:schemeClr val="accent4"/>
                </a:solidFill>
              </a:endParaRPr>
            </a:p>
          </p:txBody>
        </p:sp>
      </p:grpSp>
      <p:grpSp>
        <p:nvGrpSpPr>
          <p:cNvPr id="6" name="组合 67"/>
          <p:cNvGrpSpPr/>
          <p:nvPr/>
        </p:nvGrpSpPr>
        <p:grpSpPr>
          <a:xfrm>
            <a:off x="1766726" y="2598977"/>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52412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银行信贷评价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28790" y="485215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 习题</a:t>
            </a:r>
            <a:endParaRPr lang="zh-CN" altLang="en-US" sz="2100" dirty="0">
              <a:solidFill>
                <a:schemeClr val="tx1">
                  <a:lumMod val="75000"/>
                  <a:lumOff val="25000"/>
                </a:schemeClr>
              </a:solidFill>
            </a:endParaRPr>
          </a:p>
        </p:txBody>
      </p:sp>
      <p:sp>
        <p:nvSpPr>
          <p:cNvPr id="30" name="圆角矩形 29"/>
          <p:cNvSpPr/>
          <p:nvPr/>
        </p:nvSpPr>
        <p:spPr>
          <a:xfrm>
            <a:off x="1761448" y="367518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6.4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客户分群的精准智能营销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7"/>
          <p:cNvGrpSpPr/>
          <p:nvPr/>
        </p:nvGrpSpPr>
        <p:grpSpPr>
          <a:xfrm>
            <a:off x="1765218" y="4189693"/>
            <a:ext cx="5693399" cy="424800"/>
            <a:chOff x="1807265" y="2935089"/>
            <a:chExt cx="5693399" cy="424800"/>
          </a:xfrm>
          <a:solidFill>
            <a:srgbClr val="3D89BC"/>
          </a:solidFill>
        </p:grpSpPr>
        <p:sp>
          <p:nvSpPr>
            <p:cNvPr id="45" name="圆角矩形 44"/>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46" name="矩形 45"/>
            <p:cNvSpPr/>
            <p:nvPr/>
          </p:nvSpPr>
          <p:spPr>
            <a:xfrm>
              <a:off x="1881814" y="2945869"/>
              <a:ext cx="3547110" cy="414020"/>
            </a:xfrm>
            <a:prstGeom prst="rect">
              <a:avLst/>
            </a:prstGeom>
            <a:grpFill/>
          </p:spPr>
          <p:txBody>
            <a:bodyPr wrap="none">
              <a:spAutoFit/>
            </a:bodyPr>
            <a:lstStyle/>
            <a:p>
              <a:r>
                <a:rPr lang="en-US" altLang="zh-CN" sz="2100" dirty="0" smtClean="0">
                  <a:solidFill>
                    <a:schemeClr val="bg1"/>
                  </a:solidFill>
                </a:rPr>
                <a:t>6.5 </a:t>
              </a:r>
              <a:r>
                <a:rPr lang="zh-CN" altLang="en-US" sz="2100" dirty="0" smtClean="0">
                  <a:solidFill>
                    <a:schemeClr val="bg1"/>
                  </a:solidFill>
                </a:rPr>
                <a:t>使用</a:t>
              </a:r>
              <a:r>
                <a:rPr lang="en-US" altLang="zh-CN" sz="2100" dirty="0" smtClean="0">
                  <a:solidFill>
                    <a:schemeClr val="bg1"/>
                  </a:solidFill>
                </a:rPr>
                <a:t>WEKA</a:t>
              </a:r>
              <a:r>
                <a:rPr lang="zh-CN" altLang="en-US" sz="2100" dirty="0" smtClean="0">
                  <a:solidFill>
                    <a:schemeClr val="bg1"/>
                  </a:solidFill>
                </a:rPr>
                <a:t>进行房屋定价</a:t>
              </a:r>
              <a:endParaRPr lang="zh-CN" altLang="en-US" sz="2100" dirty="0">
                <a:solidFill>
                  <a:schemeClr val="bg1"/>
                </a:solidFill>
              </a:endParaRPr>
            </a:p>
          </p:txBody>
        </p:sp>
      </p:grpSp>
      <p:grpSp>
        <p:nvGrpSpPr>
          <p:cNvPr id="8" name="组合 67"/>
          <p:cNvGrpSpPr/>
          <p:nvPr/>
        </p:nvGrpSpPr>
        <p:grpSpPr>
          <a:xfrm>
            <a:off x="1772168" y="2147221"/>
            <a:ext cx="5788914" cy="409560"/>
            <a:chOff x="1807265" y="2935089"/>
            <a:chExt cx="5788914" cy="409560"/>
          </a:xfrm>
        </p:grpSpPr>
        <p:sp>
          <p:nvSpPr>
            <p:cNvPr id="55" name="圆角矩形 5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2945869"/>
              <a:ext cx="5714365" cy="398780"/>
            </a:xfrm>
            <a:prstGeom prst="rect">
              <a:avLst/>
            </a:prstGeom>
          </p:spPr>
          <p:txBody>
            <a:bodyPr wrap="none">
              <a:spAutoFit/>
            </a:bodyPr>
            <a:lstStyle/>
            <a:p>
              <a:r>
                <a:rPr lang="en-US" altLang="zh-CN" sz="2000" spc="225" dirty="0" smtClean="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000" spc="225" dirty="0" smtClean="0">
                  <a:solidFill>
                    <a:schemeClr val="tx1">
                      <a:lumMod val="75000"/>
                      <a:lumOff val="25000"/>
                    </a:schemeClr>
                  </a:solidFill>
                  <a:latin typeface="微软雅黑" panose="020B0503020204020204" pitchFamily="34" charset="-122"/>
                  <a:ea typeface="微软雅黑" panose="020B0503020204020204" pitchFamily="34" charset="-122"/>
                </a:rPr>
                <a:t>电力行业采用聚类方法进行主变油温分析</a:t>
              </a:r>
              <a:endParaRPr lang="zh-CN" altLang="en-US" sz="20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67"/>
          <p:cNvGrpSpPr/>
          <p:nvPr/>
        </p:nvGrpSpPr>
        <p:grpSpPr>
          <a:xfrm>
            <a:off x="1749792" y="3123910"/>
            <a:ext cx="5693399" cy="424800"/>
            <a:chOff x="1807265" y="2935089"/>
            <a:chExt cx="5693399" cy="424800"/>
          </a:xfrm>
        </p:grpSpPr>
        <p:sp>
          <p:nvSpPr>
            <p:cNvPr id="34" name="圆角矩形 3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1881814" y="2945869"/>
              <a:ext cx="193357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指数预测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6.5 </a:t>
            </a:r>
            <a:r>
              <a:rPr lang="zh-CN" altLang="en-US" sz="2100" b="1" spc="225" dirty="0" smtClean="0">
                <a:solidFill>
                  <a:prstClr val="white"/>
                </a:solidFill>
              </a:rPr>
              <a:t>房屋定价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831725" y="915879"/>
            <a:ext cx="1874232" cy="377411"/>
          </a:xfrm>
          <a:prstGeom prst="rect">
            <a:avLst/>
          </a:prstGeom>
        </p:spPr>
        <p:txBody>
          <a:bodyPr wrap="none">
            <a:spAutoFit/>
          </a:bodyPr>
          <a:lstStyle/>
          <a:p>
            <a:pPr indent="266700" algn="ctr">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的开始界面</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21505" name="图片 230" descr="这个屏幕快照显示了正在打开的 WEKA 屏幕，内含 Explorer、Experimenter、KnowledgeFlow 和 Sinple CLI 选项"/>
          <p:cNvPicPr>
            <a:picLocks noChangeAspect="1" noChangeArrowheads="1"/>
          </p:cNvPicPr>
          <p:nvPr/>
        </p:nvPicPr>
        <p:blipFill>
          <a:blip r:embed="rId1" cstate="print"/>
          <a:srcRect/>
          <a:stretch>
            <a:fillRect/>
          </a:stretch>
        </p:blipFill>
        <p:spPr bwMode="auto">
          <a:xfrm>
            <a:off x="877660" y="1375682"/>
            <a:ext cx="6339568" cy="42911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6.5 </a:t>
            </a:r>
            <a:r>
              <a:rPr lang="zh-CN" altLang="en-US" sz="2100" b="1" spc="225" dirty="0" smtClean="0">
                <a:solidFill>
                  <a:prstClr val="white"/>
                </a:solidFill>
              </a:rPr>
              <a:t>房屋定价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733753" y="817907"/>
            <a:ext cx="2057615" cy="377411"/>
          </a:xfrm>
          <a:prstGeom prst="rect">
            <a:avLst/>
          </a:prstGeom>
        </p:spPr>
        <p:txBody>
          <a:bodyPr wrap="none">
            <a:spAutoFit/>
          </a:bodyPr>
          <a:lstStyle/>
          <a:p>
            <a:pPr indent="266700">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选择</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Explorer</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后启动</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57346" name="图片 231" descr="这个屏幕快照显示了具有各种显示和动作按钮的 Explorer 工具"/>
          <p:cNvPicPr>
            <a:picLocks noChangeAspect="1" noChangeArrowheads="1"/>
          </p:cNvPicPr>
          <p:nvPr/>
        </p:nvPicPr>
        <p:blipFill>
          <a:blip r:embed="rId1" cstate="print"/>
          <a:srcRect/>
          <a:stretch>
            <a:fillRect/>
          </a:stretch>
        </p:blipFill>
        <p:spPr bwMode="auto">
          <a:xfrm>
            <a:off x="849086" y="1273629"/>
            <a:ext cx="6580414" cy="46680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6.5 </a:t>
            </a:r>
            <a:r>
              <a:rPr lang="zh-CN" altLang="en-US" sz="2100" b="1" spc="225" dirty="0" smtClean="0">
                <a:solidFill>
                  <a:prstClr val="white"/>
                </a:solidFill>
              </a:rPr>
              <a:t>房屋定价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492850" y="908621"/>
            <a:ext cx="8072394" cy="1346907"/>
          </a:xfrm>
          <a:prstGeom prst="rect">
            <a:avLst/>
          </a:prstGeom>
        </p:spPr>
        <p:txBody>
          <a:bodyPr wrap="square">
            <a:spAutoFit/>
          </a:bodyPr>
          <a:lstStyle/>
          <a:p>
            <a:pPr indent="266700">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WEKA </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建议的加载数据的格式是</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 Attribute-Relation File Format (ARFF)</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266700">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可以在其中定义所加载数据的类型，然后再提供数据本身。</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266700">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在这个文件内，我们定义了每列以及每列所含内容。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266700">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对于回归模型，只能有</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 NUMERIC </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或</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 DATE </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列。</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19" name="表格 18"/>
          <p:cNvGraphicFramePr>
            <a:graphicFrameLocks noGrp="1"/>
          </p:cNvGraphicFramePr>
          <p:nvPr/>
        </p:nvGraphicFramePr>
        <p:xfrm>
          <a:off x="2437084" y="2224315"/>
          <a:ext cx="3420745" cy="3454400"/>
        </p:xfrm>
        <a:graphic>
          <a:graphicData uri="http://schemas.openxmlformats.org/drawingml/2006/table">
            <a:tbl>
              <a:tblPr/>
              <a:tblGrid>
                <a:gridCol w="3420745"/>
              </a:tblGrid>
              <a:tr h="0">
                <a:tc>
                  <a:txBody>
                    <a:bodyPr/>
                    <a:lstStyle/>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@RELATION house</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950" kern="0" dirty="0">
                          <a:solidFill>
                            <a:srgbClr val="323232"/>
                          </a:solidFill>
                          <a:latin typeface="Courier"/>
                          <a:ea typeface="宋体" panose="02010600030101010101" pitchFamily="2" charset="-122"/>
                          <a:cs typeface="宋体" panose="02010600030101010101" pitchFamily="2" charset="-122"/>
                        </a:rPr>
                        <a:t> </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@ATTRIBUTE </a:t>
                      </a:r>
                      <a:r>
                        <a:rPr lang="en-US" sz="1200" kern="0" dirty="0" err="1">
                          <a:solidFill>
                            <a:srgbClr val="323232"/>
                          </a:solidFill>
                          <a:latin typeface="Courier"/>
                          <a:ea typeface="宋体" panose="02010600030101010101" pitchFamily="2" charset="-122"/>
                          <a:cs typeface="宋体" panose="02010600030101010101" pitchFamily="2" charset="-122"/>
                        </a:rPr>
                        <a:t>houseSize</a:t>
                      </a:r>
                      <a:r>
                        <a:rPr lang="en-US" sz="1200" kern="0" dirty="0">
                          <a:solidFill>
                            <a:srgbClr val="323232"/>
                          </a:solidFill>
                          <a:latin typeface="Courier"/>
                          <a:ea typeface="宋体" panose="02010600030101010101" pitchFamily="2" charset="-122"/>
                          <a:cs typeface="宋体" panose="02010600030101010101" pitchFamily="2" charset="-122"/>
                        </a:rPr>
                        <a:t> NUMERIC</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@ATTRIBUTE </a:t>
                      </a:r>
                      <a:r>
                        <a:rPr lang="en-US" sz="1200" kern="0" dirty="0" err="1">
                          <a:solidFill>
                            <a:srgbClr val="323232"/>
                          </a:solidFill>
                          <a:latin typeface="Courier"/>
                          <a:ea typeface="宋体" panose="02010600030101010101" pitchFamily="2" charset="-122"/>
                          <a:cs typeface="宋体" panose="02010600030101010101" pitchFamily="2" charset="-122"/>
                        </a:rPr>
                        <a:t>lotSize</a:t>
                      </a:r>
                      <a:r>
                        <a:rPr lang="en-US" sz="1200" kern="0" dirty="0">
                          <a:solidFill>
                            <a:srgbClr val="323232"/>
                          </a:solidFill>
                          <a:latin typeface="Courier"/>
                          <a:ea typeface="宋体" panose="02010600030101010101" pitchFamily="2" charset="-122"/>
                          <a:cs typeface="宋体" panose="02010600030101010101" pitchFamily="2" charset="-122"/>
                        </a:rPr>
                        <a:t> NUMERIC</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@ATTRIBUTE bedrooms NUMERIC</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@ATTRIBUTE granite NUMERIC</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@ATTRIBUTE bathroom NUMERIC</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@ATTRIBUTE </a:t>
                      </a:r>
                      <a:r>
                        <a:rPr lang="en-US" sz="1200" kern="0" dirty="0" err="1">
                          <a:solidFill>
                            <a:srgbClr val="323232"/>
                          </a:solidFill>
                          <a:latin typeface="Courier"/>
                          <a:ea typeface="宋体" panose="02010600030101010101" pitchFamily="2" charset="-122"/>
                          <a:cs typeface="宋体" panose="02010600030101010101" pitchFamily="2" charset="-122"/>
                        </a:rPr>
                        <a:t>sellingPrice</a:t>
                      </a:r>
                      <a:r>
                        <a:rPr lang="en-US" sz="1200" kern="0" dirty="0">
                          <a:solidFill>
                            <a:srgbClr val="323232"/>
                          </a:solidFill>
                          <a:latin typeface="Courier"/>
                          <a:ea typeface="宋体" panose="02010600030101010101" pitchFamily="2" charset="-122"/>
                          <a:cs typeface="宋体" panose="02010600030101010101" pitchFamily="2" charset="-122"/>
                        </a:rPr>
                        <a:t> NUMERIC</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950" kern="0" dirty="0">
                          <a:solidFill>
                            <a:srgbClr val="323232"/>
                          </a:solidFill>
                          <a:latin typeface="Courier"/>
                          <a:ea typeface="宋体" panose="02010600030101010101" pitchFamily="2" charset="-122"/>
                          <a:cs typeface="宋体" panose="02010600030101010101" pitchFamily="2" charset="-122"/>
                        </a:rPr>
                        <a:t> </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@DATA</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3529,9191,6,0,0,205000 </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3247,10061,5,1,1,224900 </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4032,10150,5,0,1,197900 </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2397,14156,4,1,0,189900 </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2200,9600,4,0,1,195000 </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3536,19994,6,1,1,325000 </a:t>
                      </a:r>
                      <a:endParaRPr lang="zh-CN" sz="1050" kern="100" dirty="0">
                        <a:latin typeface="Times New Roman" panose="02020603050405020304"/>
                        <a:ea typeface="宋体" panose="02010600030101010101" pitchFamily="2" charset="-122"/>
                        <a:cs typeface="Times New Roman" panose="02020603050405020304"/>
                      </a:endParaRPr>
                    </a:p>
                    <a:p>
                      <a:pPr indent="266700" algn="l">
                        <a:lnSpc>
                          <a:spcPts val="1550"/>
                        </a:lnSpc>
                        <a:spcAft>
                          <a:spcPts val="0"/>
                        </a:spcAft>
                      </a:pPr>
                      <a:r>
                        <a:rPr lang="en-US" sz="1200" kern="0" dirty="0">
                          <a:solidFill>
                            <a:srgbClr val="323232"/>
                          </a:solidFill>
                          <a:latin typeface="Courier"/>
                          <a:ea typeface="宋体" panose="02010600030101010101" pitchFamily="2" charset="-122"/>
                          <a:cs typeface="宋体" panose="02010600030101010101" pitchFamily="2" charset="-122"/>
                        </a:rPr>
                        <a:t>2983,9365,5,0,1,230000</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6.5 </a:t>
            </a:r>
            <a:r>
              <a:rPr lang="zh-CN" altLang="en-US" sz="2100" b="1" spc="225" dirty="0" smtClean="0">
                <a:solidFill>
                  <a:prstClr val="white"/>
                </a:solidFill>
              </a:rPr>
              <a:t>房屋定价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733754" y="817907"/>
            <a:ext cx="4976042" cy="377411"/>
          </a:xfrm>
          <a:prstGeom prst="rect">
            <a:avLst/>
          </a:prstGeom>
        </p:spPr>
        <p:txBody>
          <a:bodyPr wrap="none">
            <a:spAutoFit/>
          </a:bodyPr>
          <a:lstStyle/>
          <a:p>
            <a:pPr indent="266700">
              <a:lnSpc>
                <a:spcPct val="150000"/>
              </a:lnSpc>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选择</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 Open File </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按钮并选择在上一节中创建的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 ARFF </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文件</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60418" name="图片 232" descr="这个屏幕快照显示了数据加载后的 WEKA Explorer"/>
          <p:cNvPicPr>
            <a:picLocks noChangeAspect="1" noChangeArrowheads="1"/>
          </p:cNvPicPr>
          <p:nvPr/>
        </p:nvPicPr>
        <p:blipFill>
          <a:blip r:embed="rId1" cstate="print"/>
          <a:srcRect/>
          <a:stretch>
            <a:fillRect/>
          </a:stretch>
        </p:blipFill>
        <p:spPr bwMode="auto">
          <a:xfrm>
            <a:off x="914400" y="1224644"/>
            <a:ext cx="6302829" cy="472999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6.5 </a:t>
            </a:r>
            <a:r>
              <a:rPr lang="zh-CN" altLang="en-US" sz="2100" b="1" spc="225" dirty="0" smtClean="0">
                <a:solidFill>
                  <a:prstClr val="white"/>
                </a:solidFill>
              </a:rPr>
              <a:t>房屋定价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sp>
        <p:nvSpPr>
          <p:cNvPr id="20" name="矩形 19"/>
          <p:cNvSpPr/>
          <p:nvPr/>
        </p:nvSpPr>
        <p:spPr>
          <a:xfrm>
            <a:off x="275741" y="862660"/>
            <a:ext cx="8476373" cy="923330"/>
          </a:xfrm>
          <a:prstGeom prst="rect">
            <a:avLst/>
          </a:prstGeom>
        </p:spPr>
        <p:txBody>
          <a:bodyPr wrap="square">
            <a:spAutoFit/>
          </a:bodyPr>
          <a:lstStyle/>
          <a:p>
            <a:pPr indent="266700">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为了创建模型，单击</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 Classify </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选项卡。第一个步骤是选择想要创建的这个模型，以便</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 WEKA </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知道该如何处理数据以及如何创建一个适当的模型：单击</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 Choose </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按钮，然后扩展</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 functions </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分支。选择</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LinearRegression</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叶。这会告诉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 WEKA </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我们想要构建一个回归模型。选择了正确的模型后，</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WEKA Explorer </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应该类似于</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下图</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61442" name="图片 233" descr="这个屏幕快照显示了 WEKA 的线性回归模型内的数据集"/>
          <p:cNvPicPr>
            <a:picLocks noChangeAspect="1" noChangeArrowheads="1"/>
          </p:cNvPicPr>
          <p:nvPr/>
        </p:nvPicPr>
        <p:blipFill>
          <a:blip r:embed="rId1" cstate="print"/>
          <a:srcRect/>
          <a:stretch>
            <a:fillRect/>
          </a:stretch>
        </p:blipFill>
        <p:spPr bwMode="auto">
          <a:xfrm>
            <a:off x="1665515" y="2110468"/>
            <a:ext cx="5343525" cy="4000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6.5 </a:t>
            </a:r>
            <a:r>
              <a:rPr lang="zh-CN" altLang="en-US" sz="2100" b="1" spc="225" dirty="0" smtClean="0">
                <a:solidFill>
                  <a:prstClr val="white"/>
                </a:solidFill>
              </a:rPr>
              <a:t>房屋定价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140330" cy="300082"/>
          </a:xfrm>
          <a:prstGeom prst="rect">
            <a:avLst/>
          </a:prstGeom>
          <a:noFill/>
        </p:spPr>
        <p:txBody>
          <a:bodyPr wrap="none" rtlCol="0">
            <a:spAutoFit/>
          </a:bodyPr>
          <a:lstStyle/>
          <a:p>
            <a:r>
              <a:rPr lang="zh-CN" altLang="en-US" sz="1350" dirty="0" smtClean="0">
                <a:solidFill>
                  <a:prstClr val="white"/>
                </a:solidFill>
              </a:rPr>
              <a:t>第六章 数据挖掘应用案例</a:t>
            </a:r>
            <a:endParaRPr lang="zh-CN" altLang="en-US" sz="1350" dirty="0">
              <a:solidFill>
                <a:prstClr val="white"/>
              </a:solidFill>
            </a:endParaRPr>
          </a:p>
        </p:txBody>
      </p:sp>
      <p:pic>
        <p:nvPicPr>
          <p:cNvPr id="40961" name="图片 234" descr="这个屏幕快照显示了来自 WEKA 的线性回归模型的总结报告"/>
          <p:cNvPicPr>
            <a:picLocks noChangeAspect="1" noChangeArrowheads="1"/>
          </p:cNvPicPr>
          <p:nvPr/>
        </p:nvPicPr>
        <p:blipFill>
          <a:blip r:embed="rId1" r:link="rId2" cstate="print"/>
          <a:srcRect/>
          <a:stretch>
            <a:fillRect/>
          </a:stretch>
        </p:blipFill>
        <p:spPr bwMode="auto">
          <a:xfrm>
            <a:off x="1267096" y="1358536"/>
            <a:ext cx="6008915" cy="4536896"/>
          </a:xfrm>
          <a:prstGeom prst="rect">
            <a:avLst/>
          </a:prstGeom>
          <a:noFill/>
        </p:spPr>
      </p:pic>
      <p:sp>
        <p:nvSpPr>
          <p:cNvPr id="20" name="矩形 19"/>
          <p:cNvSpPr/>
          <p:nvPr/>
        </p:nvSpPr>
        <p:spPr>
          <a:xfrm>
            <a:off x="1141968" y="866893"/>
            <a:ext cx="5301452" cy="377411"/>
          </a:xfrm>
          <a:prstGeom prst="rect">
            <a:avLst/>
          </a:prstGeom>
        </p:spPr>
        <p:txBody>
          <a:bodyPr wrap="none">
            <a:spAutoFit/>
          </a:bodyPr>
          <a:lstStyle/>
          <a:p>
            <a:pPr indent="266700"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根据样例数据，反推出</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rPr>
              <a:t>房屋售价和几个因素之间的计算公式。</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cstate="print"/>
          <a:srcRect l="19090" t="21720" r="16280" b="22029"/>
          <a:stretch>
            <a:fillRect/>
          </a:stretch>
        </p:blipFill>
        <p:spPr>
          <a:xfrm>
            <a:off x="-38100" y="-22225"/>
            <a:ext cx="9201150" cy="6829426"/>
          </a:xfrm>
          <a:prstGeom prst="rect">
            <a:avLst/>
          </a:prstGeom>
        </p:spPr>
      </p:pic>
      <p:sp>
        <p:nvSpPr>
          <p:cNvPr id="5" name="矩形 4"/>
          <p:cNvSpPr/>
          <p:nvPr/>
        </p:nvSpPr>
        <p:spPr>
          <a:xfrm>
            <a:off x="564073" y="2464268"/>
            <a:ext cx="7961879" cy="3000821"/>
          </a:xfrm>
          <a:prstGeom prst="rect">
            <a:avLst/>
          </a:prstGeom>
        </p:spPr>
        <p:txBody>
          <a:bodyPr wrap="square">
            <a:spAutoFit/>
          </a:bodyPr>
          <a:lstStyle/>
          <a:p>
            <a:pPr lvl="0">
              <a:lnSpc>
                <a:spcPct val="150000"/>
              </a:lnSpc>
            </a:pPr>
            <a:r>
              <a:rPr lang="en-US" altLang="zh-CN" sz="2100" spc="225" dirty="0" smtClean="0">
                <a:solidFill>
                  <a:prstClr val="white"/>
                </a:solidFill>
              </a:rPr>
              <a:t>1</a:t>
            </a:r>
            <a:r>
              <a:rPr lang="zh-CN" altLang="zh-CN" sz="2100" spc="225" dirty="0" smtClean="0">
                <a:solidFill>
                  <a:prstClr val="white"/>
                </a:solidFill>
              </a:rPr>
              <a:t>．</a:t>
            </a:r>
            <a:r>
              <a:rPr lang="zh-CN" altLang="en-US" sz="2100" spc="225" dirty="0" smtClean="0">
                <a:solidFill>
                  <a:prstClr val="white"/>
                </a:solidFill>
              </a:rPr>
              <a:t>班级内每位同学提供一份隐去姓名的近三个月手机使用情况，包括话费总额，话费构成，包含时间和时长的通话记录（隐去号码），包含时间和时长的上网记录，汇总后。请参考本书中的相关理论和软件，按照数据试着对用户进行分类，预测用户下个月的手机使用情况。</a:t>
            </a:r>
            <a:endParaRPr lang="zh-CN" altLang="zh-CN" sz="2100" spc="225" dirty="0">
              <a:solidFill>
                <a:prstClr val="white"/>
              </a:solidFill>
            </a:endParaRPr>
          </a:p>
          <a:p>
            <a:pPr>
              <a:lnSpc>
                <a:spcPct val="150000"/>
              </a:lnSpc>
            </a:pPr>
            <a:endParaRPr lang="zh-CN" altLang="zh-CN" sz="21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5" name="内容占位符 2"/>
          <p:cNvSpPr txBox="1"/>
          <p:nvPr/>
        </p:nvSpPr>
        <p:spPr>
          <a:xfrm>
            <a:off x="429065" y="2096086"/>
            <a:ext cx="8229600" cy="3804994"/>
          </a:xfrm>
          <a:prstGeom prst="rect">
            <a:avLst/>
          </a:prstGeom>
        </p:spPr>
        <p:txBody>
          <a:bodyPr>
            <a:normAutofit/>
          </a:bodyPr>
          <a:lstStyle/>
          <a:p>
            <a:pPr marL="742950" lvl="1" indent="-285750">
              <a:lnSpc>
                <a:spcPct val="150000"/>
              </a:lnSpc>
              <a:buFont typeface="Arial" panose="020B0604020202020204" pitchFamily="34" charset="0"/>
              <a:buChar cha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变压器运行的运行周期中，油温状态是影响变压器运行和负载能力的重要因素。所以变压器油温异常的甄别对变压器及线路的安全运行具有很高的实用价值。为了及时发现变压器油温异常，就需要对变压器平时正常运行时油温的状况有清晰的了解并作为比对基准。</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800100" lvl="1" indent="-342900">
              <a:lnSpc>
                <a:spcPct val="150000"/>
              </a:lnSpc>
              <a:buFont typeface="Arial" panose="020B0604020202020204" pitchFamily="34" charset="0"/>
              <a:buChar char="•"/>
            </a:pPr>
            <a:endParaRPr lang="zh-CN" altLang="zh-CN" sz="2400" dirty="0" smtClean="0">
              <a:latin typeface="华文仿宋" panose="02010600040101010101" pitchFamily="2" charset="-122"/>
              <a:ea typeface="华文仿宋" panose="02010600040101010101" pitchFamily="2" charset="-122"/>
            </a:endParaRPr>
          </a:p>
          <a:p>
            <a:pPr marL="742950" lvl="1" indent="-285750">
              <a:lnSpc>
                <a:spcPct val="150000"/>
              </a:lnSpc>
              <a:buFont typeface="Arial" panose="020B0604020202020204" pitchFamily="34" charset="0"/>
              <a:buChar cha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采用大数据的方法，通过聚类分析，挖掘出变压器正常运行的油温分布状况，为及时发现油温异常提供了判断依据。</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8" name="内容占位符 4"/>
          <p:cNvSpPr txBox="1"/>
          <p:nvPr/>
        </p:nvSpPr>
        <p:spPr>
          <a:xfrm>
            <a:off x="393895" y="981933"/>
            <a:ext cx="7948247" cy="410769"/>
          </a:xfrm>
          <a:prstGeom prst="rect">
            <a:avLst/>
          </a:prstGeom>
        </p:spPr>
        <p:txBody>
          <a:bodyPr>
            <a:noAutofit/>
          </a:bodyPr>
          <a:lstStyle/>
          <a:p>
            <a:pPr lvl="0" algn="ctr">
              <a:spcBef>
                <a:spcPct val="0"/>
              </a:spcBef>
              <a:defRPr/>
            </a:pPr>
            <a:r>
              <a:rPr lang="zh-CN" altLang="zh-CN" b="1" dirty="0">
                <a:solidFill>
                  <a:srgbClr val="3D89BC"/>
                </a:solidFill>
                <a:latin typeface="微软雅黑" panose="020B0503020204020204" pitchFamily="34" charset="-122"/>
                <a:ea typeface="微软雅黑" panose="020B0503020204020204" pitchFamily="34" charset="-122"/>
              </a:rPr>
              <a:t>需求背景及采用的大数据分析方法</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2" name="内容占位符 2"/>
          <p:cNvSpPr txBox="1"/>
          <p:nvPr/>
        </p:nvSpPr>
        <p:spPr>
          <a:xfrm>
            <a:off x="457200" y="1600200"/>
            <a:ext cx="8229600" cy="4525963"/>
          </a:xfrm>
          <a:prstGeom prst="rect">
            <a:avLst/>
          </a:prstGeom>
        </p:spPr>
        <p:txBody>
          <a:bodyPr>
            <a:normAutofit/>
          </a:bodyPr>
          <a:lstStyle/>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defRPr/>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把正常运行油温分成几个区间段，分析各区间段的油温出现次数分布，并计算出该区间段的油温次数分布中心点。而根据中心点的偏离程度即阈值作为设备异常的预判是有较大参考价值的。</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采用聚类</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K-Means</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分析方法</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Spark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集群上实现</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zh-CN" sz="2800" b="0" i="0" u="none" strike="noStrike" kern="1200" cap="none" spc="0" normalizeH="0" baseline="0" noProof="0" dirty="0">
              <a:ln>
                <a:noFill/>
              </a:ln>
              <a:solidFill>
                <a:schemeClr val="tx1"/>
              </a:solidFill>
              <a:effectLst/>
              <a:uLnTx/>
              <a:uFillTx/>
              <a:latin typeface="华文仿宋" panose="02010600040101010101" pitchFamily="2" charset="-122"/>
              <a:ea typeface="华文仿宋" panose="02010600040101010101" pitchFamily="2" charset="-122"/>
            </a:endParaRPr>
          </a:p>
        </p:txBody>
      </p:sp>
      <p:sp>
        <p:nvSpPr>
          <p:cNvPr id="13" name="内容占位符 4"/>
          <p:cNvSpPr txBox="1"/>
          <p:nvPr/>
        </p:nvSpPr>
        <p:spPr>
          <a:xfrm>
            <a:off x="393895" y="981933"/>
            <a:ext cx="7948247" cy="410769"/>
          </a:xfrm>
          <a:prstGeom prst="rect">
            <a:avLst/>
          </a:prstGeom>
        </p:spPr>
        <p:txBody>
          <a:bodyPr>
            <a:noAutofit/>
          </a:bodyPr>
          <a:lstStyle/>
          <a:p>
            <a:pPr lvl="0" algn="ctr">
              <a:spcBef>
                <a:spcPct val="0"/>
              </a:spcBef>
              <a:defRPr/>
            </a:pPr>
            <a:r>
              <a:rPr lang="zh-CN" altLang="zh-CN" b="1" dirty="0">
                <a:solidFill>
                  <a:srgbClr val="3D89BC"/>
                </a:solidFill>
                <a:latin typeface="微软雅黑" panose="020B0503020204020204" pitchFamily="34" charset="-122"/>
                <a:ea typeface="微软雅黑" panose="020B0503020204020204" pitchFamily="34" charset="-122"/>
              </a:rPr>
              <a:t>需求背景及采用的大数据分析方法</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3" name="内容占位符 4"/>
          <p:cNvSpPr txBox="1"/>
          <p:nvPr/>
        </p:nvSpPr>
        <p:spPr>
          <a:xfrm>
            <a:off x="3080606" y="981933"/>
            <a:ext cx="2673079" cy="410769"/>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b="1" dirty="0">
                <a:solidFill>
                  <a:srgbClr val="3D89BC"/>
                </a:solidFill>
                <a:latin typeface="微软雅黑" panose="020B0503020204020204" pitchFamily="34" charset="-122"/>
                <a:ea typeface="微软雅黑" panose="020B0503020204020204" pitchFamily="34" charset="-122"/>
              </a:rPr>
              <a:t>Spark</a:t>
            </a:r>
            <a:r>
              <a:rPr lang="zh-CN" altLang="zh-CN" b="1" dirty="0">
                <a:solidFill>
                  <a:srgbClr val="3D89BC"/>
                </a:solidFill>
                <a:latin typeface="微软雅黑" panose="020B0503020204020204" pitchFamily="34" charset="-122"/>
                <a:ea typeface="微软雅黑" panose="020B0503020204020204" pitchFamily="34" charset="-122"/>
              </a:rPr>
              <a:t>集群</a:t>
            </a:r>
            <a:endParaRPr lang="zh-CN" altLang="en-US" b="1" dirty="0">
              <a:solidFill>
                <a:srgbClr val="3D89BC"/>
              </a:solidFill>
              <a:latin typeface="微软雅黑" panose="020B0503020204020204" pitchFamily="34" charset="-122"/>
              <a:ea typeface="微软雅黑" panose="020B0503020204020204" pitchFamily="34" charset="-122"/>
            </a:endParaRPr>
          </a:p>
        </p:txBody>
      </p:sp>
      <p:pic>
        <p:nvPicPr>
          <p:cNvPr id="15" name="图片 7"/>
          <p:cNvPicPr>
            <a:picLocks noChangeAspect="1" noChangeArrowheads="1"/>
          </p:cNvPicPr>
          <p:nvPr/>
        </p:nvPicPr>
        <p:blipFill>
          <a:blip r:embed="rId1" cstate="print"/>
          <a:srcRect/>
          <a:stretch>
            <a:fillRect/>
          </a:stretch>
        </p:blipFill>
        <p:spPr bwMode="auto">
          <a:xfrm>
            <a:off x="467544" y="1556792"/>
            <a:ext cx="6984776" cy="41044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2" name="内容占位符 2"/>
          <p:cNvSpPr txBox="1"/>
          <p:nvPr/>
        </p:nvSpPr>
        <p:spPr>
          <a:xfrm>
            <a:off x="506328" y="1417293"/>
            <a:ext cx="8229600" cy="4525963"/>
          </a:xfrm>
          <a:prstGeom prst="rect">
            <a:avLst/>
          </a:prstGeom>
        </p:spPr>
        <p:txBody>
          <a:bodyPr>
            <a:normAutofit fontScale="32500" lnSpcReduction="20000"/>
          </a:bodyPr>
          <a:lstStyle/>
          <a:p>
            <a:pPr>
              <a:lnSpc>
                <a:spcPct val="170000"/>
              </a:lnSpc>
            </a:pPr>
            <a:r>
              <a:rPr lang="en-US" altLang="zh-CN" sz="2500" b="1" dirty="0">
                <a:solidFill>
                  <a:schemeClr val="tx1">
                    <a:lumMod val="75000"/>
                    <a:lumOff val="25000"/>
                  </a:schemeClr>
                </a:solidFill>
                <a:latin typeface="微软雅黑" panose="020B0503020204020204" pitchFamily="34" charset="-122"/>
                <a:ea typeface="微软雅黑" panose="020B0503020204020204" pitchFamily="34" charset="-122"/>
                <a:cs typeface="+mj-cs"/>
              </a:rPr>
              <a:t>[root@slave1 spark]# /</a:t>
            </a:r>
            <a:r>
              <a:rPr lang="en-US" altLang="zh-CN" sz="2500" b="1" dirty="0" err="1">
                <a:solidFill>
                  <a:schemeClr val="tx1">
                    <a:lumMod val="75000"/>
                    <a:lumOff val="25000"/>
                  </a:schemeClr>
                </a:solidFill>
                <a:latin typeface="微软雅黑" panose="020B0503020204020204" pitchFamily="34" charset="-122"/>
                <a:ea typeface="微软雅黑" panose="020B0503020204020204" pitchFamily="34" charset="-122"/>
                <a:cs typeface="+mj-cs"/>
              </a:rPr>
              <a:t>usr</a:t>
            </a:r>
            <a:r>
              <a:rPr lang="en-US" altLang="zh-CN" sz="2500" b="1"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2500" b="1"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cstor</a:t>
            </a:r>
            <a:r>
              <a:rPr lang="en-US" altLang="zh-CN" sz="2500" b="1"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2500" b="1"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hadoop</a:t>
            </a:r>
            <a:r>
              <a:rPr lang="en-US" altLang="zh-CN" sz="2500" b="1" dirty="0">
                <a:solidFill>
                  <a:schemeClr val="tx1">
                    <a:lumMod val="75000"/>
                    <a:lumOff val="25000"/>
                  </a:schemeClr>
                </a:solidFill>
                <a:latin typeface="微软雅黑" panose="020B0503020204020204" pitchFamily="34" charset="-122"/>
                <a:ea typeface="微软雅黑" panose="020B0503020204020204" pitchFamily="34" charset="-122"/>
                <a:cs typeface="+mj-cs"/>
              </a:rPr>
              <a:t>/bin/</a:t>
            </a:r>
            <a:r>
              <a:rPr lang="en-US" altLang="zh-CN" sz="2500" b="1"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hdfs</a:t>
            </a:r>
            <a:r>
              <a:rPr lang="en-US" altLang="zh-CN" sz="2500" b="1"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2500" b="1"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dfs</a:t>
            </a:r>
            <a:r>
              <a:rPr lang="en-US" altLang="zh-CN" sz="2500" b="1" dirty="0">
                <a:solidFill>
                  <a:schemeClr val="tx1">
                    <a:lumMod val="75000"/>
                    <a:lumOff val="25000"/>
                  </a:schemeClr>
                </a:solidFill>
                <a:latin typeface="微软雅黑" panose="020B0503020204020204" pitchFamily="34" charset="-122"/>
                <a:ea typeface="微软雅黑" panose="020B0503020204020204" pitchFamily="34" charset="-122"/>
                <a:cs typeface="+mj-cs"/>
              </a:rPr>
              <a:t>  -cat  /34/in/kmeans_data.txt </a:t>
            </a:r>
            <a:endParaRPr lang="zh-CN" altLang="zh-CN" sz="2500" b="1"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800" dirty="0" smtClean="0"/>
              <a:t> </a:t>
            </a:r>
            <a:endParaRPr lang="zh-CN" altLang="zh-CN" sz="2800" dirty="0" smtClean="0"/>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17/11/07 23:15:38 WARN </a:t>
            </a:r>
            <a:r>
              <a:rPr lang="en-US" altLang="zh-CN" sz="29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util.NativeCodeLoader</a:t>
            </a: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 Unable to load native-</a:t>
            </a:r>
            <a:r>
              <a:rPr lang="en-US" altLang="zh-CN" sz="29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hadoop</a:t>
            </a: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 library for your platform... using </a:t>
            </a:r>
            <a:r>
              <a:rPr lang="en-US" altLang="zh-CN" sz="29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builtin</a:t>
            </a: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-java classes where applicable</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0.2 1000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0.2 900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0.2 1050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0.4 1500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0.4 1450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0.4 1530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0.6 2500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0.6 2430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0.6 2520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0.8 2000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0.8 1960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0.8 2030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1.0 1200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1.0 1160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1.0 1230</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en-US"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pPr>
            <a:r>
              <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rPr>
              <a:t>该数据文件分成多行，每行分别显示温度区间（经过转换）及其出现次数。</a:t>
            </a:r>
            <a:endParaRPr lang="zh-CN" altLang="zh-CN" sz="29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defRPr/>
            </a:pPr>
            <a:endParaRPr kumimoji="0" lang="zh-CN" altLang="zh-CN"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内容占位符 4"/>
          <p:cNvSpPr txBox="1"/>
          <p:nvPr/>
        </p:nvSpPr>
        <p:spPr>
          <a:xfrm>
            <a:off x="3615179" y="981933"/>
            <a:ext cx="2011899" cy="410769"/>
          </a:xfrm>
          <a:prstGeom prst="rect">
            <a:avLst/>
          </a:prstGeom>
        </p:spPr>
        <p:txBody>
          <a:bodyPr>
            <a:noAutofit/>
          </a:bodyPr>
          <a:lstStyle/>
          <a:p>
            <a:pPr marL="228600" lvl="0" indent="-228600">
              <a:lnSpc>
                <a:spcPct val="90000"/>
              </a:lnSpc>
              <a:spcBef>
                <a:spcPts val="1000"/>
              </a:spcBef>
            </a:pPr>
            <a:r>
              <a:rPr lang="zh-CN" altLang="en-US" b="1" dirty="0">
                <a:solidFill>
                  <a:srgbClr val="3D89BC"/>
                </a:solidFill>
                <a:latin typeface="微软雅黑" panose="020B0503020204020204" pitchFamily="34" charset="-122"/>
                <a:ea typeface="微软雅黑" panose="020B0503020204020204" pitchFamily="34" charset="-122"/>
              </a:rPr>
              <a:t>查看油温</a:t>
            </a:r>
            <a:r>
              <a:rPr lang="zh-CN" altLang="zh-CN" b="1" dirty="0">
                <a:solidFill>
                  <a:srgbClr val="3D89BC"/>
                </a:solidFill>
                <a:latin typeface="微软雅黑" panose="020B0503020204020204" pitchFamily="34" charset="-122"/>
                <a:ea typeface="微软雅黑" panose="020B0503020204020204" pitchFamily="34" charset="-122"/>
              </a:rPr>
              <a:t>数据</a:t>
            </a:r>
            <a:endParaRPr lang="zh-CN" altLang="en-US"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2" name="内容占位符 2"/>
          <p:cNvSpPr txBox="1"/>
          <p:nvPr/>
        </p:nvSpPr>
        <p:spPr>
          <a:xfrm>
            <a:off x="457200" y="1600200"/>
            <a:ext cx="8229600" cy="4525963"/>
          </a:xfrm>
          <a:prstGeom prst="rect">
            <a:avLst/>
          </a:prstGeom>
        </p:spPr>
        <p:txBody>
          <a:bodyPr>
            <a:normAutofit/>
          </a:bodyPr>
          <a:lstStyle/>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[root@slave1 ~]# /usr/cstor/spark/bin/spark-shell  --master  spark://master:7077</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scala&gt;</a:t>
            </a:r>
            <a:endPar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import breeze.linalg.{Vector, DenseVector, squaredDistance}</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import org.apache.spark.{SparkConf, SparkContext}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import org.apache.spark.SparkContext._</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def parseVector(line: String): Vector[Double] =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DenseVector(line.split(' ').map(_.toDouble))</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定义方法 </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Vector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把每行数据转换成向量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zh-CN" altLang="zh-CN" dirty="0" smtClean="0"/>
          </a:p>
          <a:p>
            <a:pPr marL="228600" marR="0" lvl="0" indent="-228600" algn="l" defTabSz="914400" rtl="0" eaLnBrk="1" fontAlgn="auto" latinLnBrk="0" hangingPunct="1">
              <a:lnSpc>
                <a:spcPct val="150000"/>
              </a:lnSpc>
              <a:spcBef>
                <a:spcPts val="1000"/>
              </a:spcBef>
              <a:spcAft>
                <a:spcPts val="0"/>
              </a:spcAft>
              <a:buClrTx/>
              <a:buSzTx/>
              <a:defRPr/>
            </a:pPr>
            <a:endParaRPr kumimoji="0" lang="zh-CN" altLang="zh-CN"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内容占位符 4"/>
          <p:cNvSpPr txBox="1"/>
          <p:nvPr/>
        </p:nvSpPr>
        <p:spPr>
          <a:xfrm>
            <a:off x="1266092" y="981933"/>
            <a:ext cx="6879101" cy="410769"/>
          </a:xfrm>
          <a:prstGeom prst="rect">
            <a:avLst/>
          </a:prstGeom>
        </p:spPr>
        <p:txBody>
          <a:bodyPr>
            <a:noAutofit/>
          </a:bodyPr>
          <a:lstStyle/>
          <a:p>
            <a:r>
              <a:rPr lang="zh-CN" altLang="zh-CN" b="1" dirty="0">
                <a:solidFill>
                  <a:srgbClr val="3D89BC"/>
                </a:solidFill>
                <a:latin typeface="微软雅黑" panose="020B0503020204020204" pitchFamily="34" charset="-122"/>
                <a:ea typeface="微软雅黑" panose="020B0503020204020204" pitchFamily="34" charset="-122"/>
              </a:rPr>
              <a:t>在</a:t>
            </a:r>
            <a:r>
              <a:rPr lang="en-US" altLang="zh-CN" b="1" dirty="0">
                <a:solidFill>
                  <a:srgbClr val="3D89BC"/>
                </a:solidFill>
                <a:latin typeface="微软雅黑" panose="020B0503020204020204" pitchFamily="34" charset="-122"/>
                <a:ea typeface="微软雅黑" panose="020B0503020204020204" pitchFamily="34" charset="-122"/>
              </a:rPr>
              <a:t>Spark</a:t>
            </a:r>
            <a:r>
              <a:rPr lang="zh-CN" altLang="zh-CN" b="1" dirty="0">
                <a:solidFill>
                  <a:srgbClr val="3D89BC"/>
                </a:solidFill>
                <a:latin typeface="微软雅黑" panose="020B0503020204020204" pitchFamily="34" charset="-122"/>
                <a:ea typeface="微软雅黑" panose="020B0503020204020204" pitchFamily="34" charset="-122"/>
              </a:rPr>
              <a:t>集群上执行</a:t>
            </a:r>
            <a:r>
              <a:rPr lang="en-US" altLang="zh-CN" b="1" dirty="0">
                <a:solidFill>
                  <a:srgbClr val="3D89BC"/>
                </a:solidFill>
                <a:latin typeface="微软雅黑" panose="020B0503020204020204" pitchFamily="34" charset="-122"/>
                <a:ea typeface="微软雅黑" panose="020B0503020204020204" pitchFamily="34" charset="-122"/>
              </a:rPr>
              <a:t>K-Means</a:t>
            </a:r>
            <a:r>
              <a:rPr lang="zh-CN" altLang="zh-CN" b="1" dirty="0">
                <a:solidFill>
                  <a:srgbClr val="3D89BC"/>
                </a:solidFill>
                <a:latin typeface="微软雅黑" panose="020B0503020204020204" pitchFamily="34" charset="-122"/>
                <a:ea typeface="微软雅黑" panose="020B0503020204020204" pitchFamily="34" charset="-122"/>
              </a:rPr>
              <a:t>程序（处理该数据集）</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5638082" cy="415498"/>
          </a:xfrm>
          <a:prstGeom prst="rect">
            <a:avLst/>
          </a:prstGeom>
          <a:noFill/>
        </p:spPr>
        <p:txBody>
          <a:bodyPr wrap="none" rtlCol="0">
            <a:spAutoFit/>
          </a:bodyPr>
          <a:lstStyle/>
          <a:p>
            <a:r>
              <a:rPr lang="en-US" altLang="zh-CN" sz="2100" b="1" spc="225" dirty="0" smtClean="0">
                <a:solidFill>
                  <a:prstClr val="white"/>
                </a:solidFill>
              </a:rPr>
              <a:t>6.1 </a:t>
            </a:r>
            <a:r>
              <a:rPr lang="zh-CN" altLang="zh-CN" sz="2100" b="1" dirty="0" smtClean="0">
                <a:solidFill>
                  <a:schemeClr val="bg1"/>
                </a:solidFill>
              </a:rPr>
              <a:t>电力行业采用聚类方法进行主变油温分析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2153154" cy="301621"/>
          </a:xfrm>
          <a:prstGeom prst="rect">
            <a:avLst/>
          </a:prstGeom>
          <a:noFill/>
        </p:spPr>
        <p:txBody>
          <a:bodyPr wrap="none" rtlCol="0">
            <a:spAutoFit/>
          </a:bodyPr>
          <a:lstStyle/>
          <a:p>
            <a:r>
              <a:rPr lang="zh-CN" altLang="en-US" sz="1355" dirty="0" smtClean="0">
                <a:solidFill>
                  <a:prstClr val="white"/>
                </a:solidFill>
              </a:rPr>
              <a:t>第六章 </a:t>
            </a:r>
            <a:r>
              <a:rPr lang="zh-CN" altLang="zh-CN" sz="1360" dirty="0" smtClean="0">
                <a:solidFill>
                  <a:schemeClr val="bg1"/>
                </a:solidFill>
              </a:rPr>
              <a:t>数据挖掘应用案</a:t>
            </a:r>
            <a:r>
              <a:rPr lang="zh-CN" altLang="en-US" sz="1360" dirty="0" smtClean="0">
                <a:solidFill>
                  <a:schemeClr val="bg1"/>
                </a:solidFill>
              </a:rPr>
              <a:t>例</a:t>
            </a:r>
            <a:endParaRPr lang="zh-CN" altLang="en-US" sz="1360" dirty="0">
              <a:solidFill>
                <a:schemeClr val="bg1"/>
              </a:solidFill>
            </a:endParaRPr>
          </a:p>
        </p:txBody>
      </p:sp>
      <p:sp>
        <p:nvSpPr>
          <p:cNvPr id="12" name="内容占位符 2"/>
          <p:cNvSpPr txBox="1"/>
          <p:nvPr/>
        </p:nvSpPr>
        <p:spPr>
          <a:xfrm>
            <a:off x="457200" y="1600200"/>
            <a:ext cx="8229600" cy="4525963"/>
          </a:xfrm>
          <a:prstGeom prst="rect">
            <a:avLst/>
          </a:prstGeom>
        </p:spPr>
        <p:txBody>
          <a:bodyPr>
            <a:normAutofit/>
          </a:bodyPr>
          <a:lstStyle/>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def closestPoint(p: Vector[Double], centers: Array[Vector[Double]]): Int =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var bestIndex = 0</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var closest = Double.PositiveInfinity</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for (i &lt;- 0 until centers.length)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val tempDist = squaredDistance(p, centers(i))</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if (tempDist &lt; closest) {</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closest = tempDist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bestIndex = i</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bestIndex</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定义方法 </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closestPoint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，找出距离</a:t>
            </a:r>
            <a:r>
              <a:rPr lang="fr-F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Vector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最近的中心点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zh-CN" dirty="0" smtClean="0"/>
          </a:p>
          <a:p>
            <a:pPr marL="228600" marR="0" lvl="0" indent="-228600" algn="l" defTabSz="914400" rtl="0" eaLnBrk="1" fontAlgn="auto" latinLnBrk="0" hangingPunct="1">
              <a:lnSpc>
                <a:spcPct val="90000"/>
              </a:lnSpc>
              <a:spcBef>
                <a:spcPts val="1000"/>
              </a:spcBef>
              <a:spcAft>
                <a:spcPts val="0"/>
              </a:spcAft>
              <a:buClrTx/>
              <a:buSzTx/>
              <a:defRPr/>
            </a:pPr>
            <a:endParaRPr kumimoji="0" lang="zh-CN" altLang="zh-CN"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内容占位符 4"/>
          <p:cNvSpPr txBox="1"/>
          <p:nvPr/>
        </p:nvSpPr>
        <p:spPr>
          <a:xfrm>
            <a:off x="1266092" y="981933"/>
            <a:ext cx="6879101" cy="410769"/>
          </a:xfrm>
          <a:prstGeom prst="rect">
            <a:avLst/>
          </a:prstGeom>
        </p:spPr>
        <p:txBody>
          <a:bodyPr>
            <a:noAutofit/>
          </a:bodyPr>
          <a:lstStyle/>
          <a:p>
            <a:r>
              <a:rPr lang="zh-CN" altLang="zh-CN" b="1" dirty="0">
                <a:solidFill>
                  <a:srgbClr val="3D89BC"/>
                </a:solidFill>
                <a:latin typeface="微软雅黑" panose="020B0503020204020204" pitchFamily="34" charset="-122"/>
                <a:ea typeface="微软雅黑" panose="020B0503020204020204" pitchFamily="34" charset="-122"/>
              </a:rPr>
              <a:t>在</a:t>
            </a:r>
            <a:r>
              <a:rPr lang="en-US" altLang="zh-CN" b="1" dirty="0">
                <a:solidFill>
                  <a:srgbClr val="3D89BC"/>
                </a:solidFill>
                <a:latin typeface="微软雅黑" panose="020B0503020204020204" pitchFamily="34" charset="-122"/>
                <a:ea typeface="微软雅黑" panose="020B0503020204020204" pitchFamily="34" charset="-122"/>
              </a:rPr>
              <a:t>Spark</a:t>
            </a:r>
            <a:r>
              <a:rPr lang="zh-CN" altLang="zh-CN" b="1" dirty="0">
                <a:solidFill>
                  <a:srgbClr val="3D89BC"/>
                </a:solidFill>
                <a:latin typeface="微软雅黑" panose="020B0503020204020204" pitchFamily="34" charset="-122"/>
                <a:ea typeface="微软雅黑" panose="020B0503020204020204" pitchFamily="34" charset="-122"/>
              </a:rPr>
              <a:t>集群上执行</a:t>
            </a:r>
            <a:r>
              <a:rPr lang="en-US" altLang="zh-CN" b="1" dirty="0">
                <a:solidFill>
                  <a:srgbClr val="3D89BC"/>
                </a:solidFill>
                <a:latin typeface="微软雅黑" panose="020B0503020204020204" pitchFamily="34" charset="-122"/>
                <a:ea typeface="微软雅黑" panose="020B0503020204020204" pitchFamily="34" charset="-122"/>
              </a:rPr>
              <a:t>K-Means</a:t>
            </a:r>
            <a:r>
              <a:rPr lang="zh-CN" altLang="zh-CN" b="1" dirty="0">
                <a:solidFill>
                  <a:srgbClr val="3D89BC"/>
                </a:solidFill>
                <a:latin typeface="微软雅黑" panose="020B0503020204020204" pitchFamily="34" charset="-122"/>
                <a:ea typeface="微软雅黑" panose="020B0503020204020204" pitchFamily="34" charset="-122"/>
              </a:rPr>
              <a:t>程序（处理该数据集）</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8089</Words>
  <Application>WPS 演示</Application>
  <PresentationFormat>全屏显示(4:3)</PresentationFormat>
  <Paragraphs>784</Paragraphs>
  <Slides>42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42</vt:i4>
      </vt:variant>
    </vt:vector>
  </HeadingPairs>
  <TitlesOfParts>
    <vt:vector size="53" baseType="lpstr">
      <vt:lpstr>Arial</vt:lpstr>
      <vt:lpstr>宋体</vt:lpstr>
      <vt:lpstr>Wingdings</vt:lpstr>
      <vt:lpstr>微软雅黑</vt:lpstr>
      <vt:lpstr>华文仿宋</vt:lpstr>
      <vt:lpstr>Arial Unicode MS</vt:lpstr>
      <vt:lpstr>Calibri</vt:lpstr>
      <vt:lpstr>Courier</vt:lpstr>
      <vt:lpstr>Times New Roman</vt:lpstr>
      <vt:lpstr>Courier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490</cp:revision>
  <dcterms:created xsi:type="dcterms:W3CDTF">2015-11-23T03:31:00Z</dcterms:created>
  <dcterms:modified xsi:type="dcterms:W3CDTF">2018-12-25T08:33:39Z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